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2" r:id="rId4"/>
    <p:sldId id="261" r:id="rId5"/>
    <p:sldId id="263" r:id="rId6"/>
    <p:sldId id="264" r:id="rId7"/>
    <p:sldId id="259" r:id="rId8"/>
    <p:sldId id="268" r:id="rId9"/>
    <p:sldId id="269" r:id="rId10"/>
    <p:sldId id="270" r:id="rId11"/>
    <p:sldId id="258" r:id="rId12"/>
    <p:sldId id="260" r:id="rId13"/>
    <p:sldId id="265" r:id="rId14"/>
    <p:sldId id="266" r:id="rId15"/>
    <p:sldId id="267" r:id="rId16"/>
    <p:sldId id="271" r:id="rId17"/>
    <p:sldId id="272" r:id="rId18"/>
    <p:sldId id="273" r:id="rId19"/>
    <p:sldId id="277" r:id="rId20"/>
    <p:sldId id="278"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21" autoAdjust="0"/>
  </p:normalViewPr>
  <p:slideViewPr>
    <p:cSldViewPr>
      <p:cViewPr varScale="1">
        <p:scale>
          <a:sx n="93" d="100"/>
          <a:sy n="93" d="100"/>
        </p:scale>
        <p:origin x="-196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206C0D-714B-4D61-871D-2A14CC799F07}" type="datetimeFigureOut">
              <a:rPr lang="en-US" smtClean="0"/>
              <a:pPr/>
              <a:t>10/3/2013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0B9E2-CBC2-43AC-AD65-0F497D0FAC01}" type="slidenum">
              <a:rPr lang="en-US" smtClean="0"/>
              <a:pPr/>
              <a:t>‹#›</a:t>
            </a:fld>
            <a:endParaRPr lang="en-US"/>
          </a:p>
        </p:txBody>
      </p:sp>
    </p:spTree>
    <p:extLst>
      <p:ext uri="{BB962C8B-B14F-4D97-AF65-F5344CB8AC3E}">
        <p14:creationId xmlns:p14="http://schemas.microsoft.com/office/powerpoint/2010/main" val="630664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 16 minutes someone in the US dies by suicide</a:t>
            </a:r>
          </a:p>
          <a:p>
            <a:r>
              <a:rPr lang="en-US" dirty="0" smtClean="0"/>
              <a:t>One suicide per day in San Diego County</a:t>
            </a:r>
          </a:p>
          <a:p>
            <a:r>
              <a:rPr lang="en-US" dirty="0" smtClean="0"/>
              <a:t>Estimated</a:t>
            </a:r>
            <a:r>
              <a:rPr lang="en-US" baseline="0" dirty="0" smtClean="0"/>
              <a:t>: </a:t>
            </a:r>
            <a:r>
              <a:rPr lang="en-US" dirty="0" smtClean="0"/>
              <a:t>11 suicide attempts for every</a:t>
            </a:r>
            <a:r>
              <a:rPr lang="en-US" baseline="0" dirty="0" smtClean="0"/>
              <a:t> one suicide death</a:t>
            </a:r>
          </a:p>
          <a:p>
            <a:r>
              <a:rPr lang="en-US" baseline="0" dirty="0" smtClean="0"/>
              <a:t>Alcohol and drug abuse disorders lead to a six fold increase in the risk of suicide attempts</a:t>
            </a:r>
            <a:endParaRPr lang="en-US" dirty="0" smtClean="0"/>
          </a:p>
          <a:p>
            <a:endParaRPr lang="en-US" dirty="0" smtClean="0"/>
          </a:p>
          <a:p>
            <a:r>
              <a:rPr lang="en-US" dirty="0" smtClean="0"/>
              <a:t>“The paper underscores the need for people in the mental health field to be aware of substance abuse issues and co-occurring disorders as well as for substance abuse professionals to be aware of the risk of suicide,” said Dr. McKeon. “There needs to be increased collaboration.” </a:t>
            </a:r>
          </a:p>
          <a:p>
            <a:endParaRPr lang="en-US" dirty="0" smtClean="0"/>
          </a:p>
          <a:p>
            <a:r>
              <a:rPr lang="en-US" dirty="0" smtClean="0"/>
              <a:t>a growing body of evidence suggests </a:t>
            </a:r>
            <a:r>
              <a:rPr lang="en-US" u="sng" dirty="0" smtClean="0"/>
              <a:t>that alcohol and drug abuse are </a:t>
            </a:r>
            <a:r>
              <a:rPr lang="en-US" u="sng" dirty="0" smtClean="0">
                <a:solidFill>
                  <a:srgbClr val="FF0000"/>
                </a:solidFill>
              </a:rPr>
              <a:t>second only to depression </a:t>
            </a:r>
            <a:r>
              <a:rPr lang="en-US" dirty="0" smtClean="0"/>
              <a:t>and other mood disorders when it comes to risk factors for suicide. In one study, for example, </a:t>
            </a:r>
            <a:r>
              <a:rPr lang="en-US" u="sng" dirty="0" smtClean="0"/>
              <a:t>alcohol and drug abuse disorders were associated with a six-fold increase in the risk of suicide attempts</a:t>
            </a:r>
            <a:r>
              <a:rPr lang="en-US" dirty="0" smtClean="0"/>
              <a:t>. And substance abuse and mental disorders often go hand-in-hand, the paper emphasizes. </a:t>
            </a:r>
          </a:p>
          <a:p>
            <a:endParaRPr lang="en-US" dirty="0" smtClean="0"/>
          </a:p>
          <a:p>
            <a:r>
              <a:rPr lang="en-US" dirty="0" smtClean="0"/>
              <a:t>http://www.samhsa.gov/samhsanewsletter/Volume_17_Number_1/SubstanceAbuseAndSuicide.aspx</a:t>
            </a:r>
            <a:endParaRPr lang="en-US" dirty="0"/>
          </a:p>
        </p:txBody>
      </p:sp>
      <p:sp>
        <p:nvSpPr>
          <p:cNvPr id="4" name="Slide Number Placeholder 3"/>
          <p:cNvSpPr>
            <a:spLocks noGrp="1"/>
          </p:cNvSpPr>
          <p:nvPr>
            <p:ph type="sldNum" sz="quarter" idx="10"/>
          </p:nvPr>
        </p:nvSpPr>
        <p:spPr/>
        <p:txBody>
          <a:bodyPr/>
          <a:lstStyle/>
          <a:p>
            <a:fld id="{24A0B9E2-CBC2-43AC-AD65-0F497D0FAC01}"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Goal #2:  Conduct assessment to identify gaps in suicide prevention services and supports:  This goal address recommendations to continually track, assess, and report on suicides, suicidal behaviors, and suicide prevention efforts in San Diego County.</a:t>
            </a:r>
          </a:p>
          <a:p>
            <a:endParaRPr lang="en-US" smtClean="0"/>
          </a:p>
          <a:p>
            <a:endParaRPr lang="en-US"/>
          </a:p>
        </p:txBody>
      </p:sp>
      <p:sp>
        <p:nvSpPr>
          <p:cNvPr id="4" name="Slide Number Placeholder 3"/>
          <p:cNvSpPr>
            <a:spLocks noGrp="1"/>
          </p:cNvSpPr>
          <p:nvPr>
            <p:ph type="sldNum" sz="quarter" idx="10"/>
          </p:nvPr>
        </p:nvSpPr>
        <p:spPr/>
        <p:txBody>
          <a:bodyPr/>
          <a:lstStyle/>
          <a:p>
            <a:fld id="{24A0B9E2-CBC2-43AC-AD65-0F497D0FAC01}"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Goal #2:  Conduct assessment to identify gaps in suicide prevention services and supports:  This goal address recommendations to continually track, assess, and report on suicides, suicidal behaviors, and suicide prevention efforts in San Diego County.</a:t>
            </a:r>
          </a:p>
          <a:p>
            <a:endParaRPr lang="en-US" smtClean="0"/>
          </a:p>
          <a:p>
            <a:endParaRPr lang="en-US"/>
          </a:p>
        </p:txBody>
      </p:sp>
      <p:sp>
        <p:nvSpPr>
          <p:cNvPr id="4" name="Slide Number Placeholder 3"/>
          <p:cNvSpPr>
            <a:spLocks noGrp="1"/>
          </p:cNvSpPr>
          <p:nvPr>
            <p:ph type="sldNum" sz="quarter" idx="10"/>
          </p:nvPr>
        </p:nvSpPr>
        <p:spPr/>
        <p:txBody>
          <a:bodyPr/>
          <a:lstStyle/>
          <a:p>
            <a:fld id="{24A0B9E2-CBC2-43AC-AD65-0F497D0FAC01}"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solidFill>
                  <a:srgbClr val="FF0000"/>
                </a:solidFill>
              </a:rPr>
              <a:t>Questions to ask at meeting:</a:t>
            </a:r>
          </a:p>
          <a:p>
            <a:r>
              <a:rPr lang="en-US" dirty="0" smtClean="0">
                <a:solidFill>
                  <a:srgbClr val="FF0000"/>
                </a:solidFill>
              </a:rPr>
              <a:t>How can you (ADS PEI) become more involved?</a:t>
            </a:r>
          </a:p>
          <a:p>
            <a:r>
              <a:rPr lang="en-US" dirty="0" smtClean="0">
                <a:solidFill>
                  <a:srgbClr val="FF0000"/>
                </a:solidFill>
              </a:rPr>
              <a:t>What can we (SPC) do to help you in your efforts?</a:t>
            </a:r>
          </a:p>
          <a:p>
            <a:endParaRPr lang="en-US" dirty="0"/>
          </a:p>
        </p:txBody>
      </p:sp>
      <p:sp>
        <p:nvSpPr>
          <p:cNvPr id="4" name="Slide Number Placeholder 3"/>
          <p:cNvSpPr>
            <a:spLocks noGrp="1"/>
          </p:cNvSpPr>
          <p:nvPr>
            <p:ph type="sldNum" sz="quarter" idx="10"/>
          </p:nvPr>
        </p:nvSpPr>
        <p:spPr/>
        <p:txBody>
          <a:bodyPr/>
          <a:lstStyle/>
          <a:p>
            <a:fld id="{24A0B9E2-CBC2-43AC-AD65-0F497D0FAC01}"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A0B9E2-CBC2-43AC-AD65-0F497D0FAC01}"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A0B9E2-CBC2-43AC-AD65-0F497D0FAC01}"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spectrum of interventions proposed by the Institute for Medicine and highlighted in the California Strategic Plan</a:t>
            </a:r>
            <a:r>
              <a:rPr lang="en-US" sz="1200" kern="1200" baseline="300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 formed the framework for organizing community and stakeholder input related to prevention strategies (Exhibit 2 on page 5).  These interventions include all areas of intervention for mental health disorders. By design, the suicide prevention action planning process focused on the three elements of prevention: universal, selective, and indicated strategies.</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Universal strategies</a:t>
            </a:r>
            <a:r>
              <a:rPr lang="en-US" sz="1200" kern="1200" dirty="0" smtClean="0">
                <a:solidFill>
                  <a:schemeClr val="tx1"/>
                </a:solidFill>
                <a:latin typeface="+mn-lt"/>
                <a:ea typeface="+mn-ea"/>
                <a:cs typeface="+mn-cs"/>
              </a:rPr>
              <a:t> are targeted to the general public or a whole population group. Designed to influence everyone, they reduce suicide risk by strengthening protective factors like community support and social skills, removing barriers to care, enhancing knowledge of what to do to help suicidal individuals, and increase access to help. Examples of interventions include public education campaigns, “suicide awareness” programs, education programs for the media on reporting practices related to suicide, and crisis response plans and teams.</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Selective strategies</a:t>
            </a:r>
            <a:r>
              <a:rPr lang="en-US" sz="1200" kern="1200" dirty="0" smtClean="0">
                <a:solidFill>
                  <a:schemeClr val="tx1"/>
                </a:solidFill>
                <a:latin typeface="+mn-lt"/>
                <a:ea typeface="+mn-ea"/>
                <a:cs typeface="+mn-cs"/>
              </a:rPr>
              <a:t> focus on at-risk groups that have a greater probability of becoming suicidal and aim to prevent the onset of suicidal behaviors among specific subpopulations. This level of prevention includes screening programs, gatekeeper training for “frontline” adult caregivers and peer “natural helpers,” support and skill building groups for at-risk groups in the population, and enhanced accessible crisis services and referral sources.</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Indicated strategies</a:t>
            </a:r>
            <a:r>
              <a:rPr lang="en-US" sz="1200" kern="1200" dirty="0" smtClean="0">
                <a:solidFill>
                  <a:schemeClr val="tx1"/>
                </a:solidFill>
                <a:latin typeface="+mn-lt"/>
                <a:ea typeface="+mn-ea"/>
                <a:cs typeface="+mn-cs"/>
              </a:rPr>
              <a:t> target high-risk individuals that exhibit early signs of suicide potential. Programs are designed and delivered in groups or individually to reduce risk factors and increase protective factors. At this level, programs include skill-building support groups, case management for individual high-risk individuals, and referral sources for crisis intervention and treatment.</a:t>
            </a:r>
          </a:p>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A0B9E2-CBC2-43AC-AD65-0F497D0FAC01}"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Universal strategies</a:t>
            </a:r>
            <a:r>
              <a:rPr lang="en-US" sz="1200" kern="1200" dirty="0" smtClean="0">
                <a:solidFill>
                  <a:schemeClr val="tx1"/>
                </a:solidFill>
                <a:latin typeface="+mn-lt"/>
                <a:ea typeface="+mn-ea"/>
                <a:cs typeface="+mn-cs"/>
              </a:rPr>
              <a:t> are targeted to the general public or a whole population group. Designed to influence everyone, they reduce suicide risk by strengthening protective factors like community support and social skills, removing barriers to care, enhancing knowledge of what to do to help suicidal individuals, and increase access to help. Examples of interventions include public education campaigns, “suicide awareness” programs, education programs for the media on reporting practices related to suicide, and crisis response plans and teams.</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Selective strategies</a:t>
            </a:r>
            <a:r>
              <a:rPr lang="en-US" sz="1200" kern="1200" dirty="0" smtClean="0">
                <a:solidFill>
                  <a:schemeClr val="tx1"/>
                </a:solidFill>
                <a:latin typeface="+mn-lt"/>
                <a:ea typeface="+mn-ea"/>
                <a:cs typeface="+mn-cs"/>
              </a:rPr>
              <a:t> focus on at-risk groups that have a greater probability of becoming suicidal and aim to prevent the onset of suicidal behaviors among specific subpopulations. This level of prevention includes screening programs, gatekeeper training for “frontline” adult caregivers and peer “natural helpers,” support and skill building groups for at-risk groups in the population, and enhanced accessible crisis services and referral sources.</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Indicated strategies</a:t>
            </a:r>
            <a:r>
              <a:rPr lang="en-US" sz="1200" kern="1200" dirty="0" smtClean="0">
                <a:solidFill>
                  <a:schemeClr val="tx1"/>
                </a:solidFill>
                <a:latin typeface="+mn-lt"/>
                <a:ea typeface="+mn-ea"/>
                <a:cs typeface="+mn-cs"/>
              </a:rPr>
              <a:t> target high-risk individuals that exhibit early signs of suicide potential. Programs are designed and delivered in groups or individually to reduce risk factors and increase protective factors. At this level, programs include skill-building support groups, case management for individual high-risk individuals, and referral sources for crisis intervention and treatment.</a:t>
            </a:r>
          </a:p>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A0B9E2-CBC2-43AC-AD65-0F497D0FAC01}"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Universal strategies</a:t>
            </a:r>
            <a:r>
              <a:rPr lang="en-US" sz="1200" kern="1200" dirty="0" smtClean="0">
                <a:solidFill>
                  <a:schemeClr val="tx1"/>
                </a:solidFill>
                <a:latin typeface="+mn-lt"/>
                <a:ea typeface="+mn-ea"/>
                <a:cs typeface="+mn-cs"/>
              </a:rPr>
              <a:t> are targeted to the general public or a whole population group. Designed to influence everyone, they reduce suicide risk by strengthening protective factors like community support and social skills, removing barriers to care, enhancing knowledge of what to do to help suicidal individuals, and increase access to help. Examples of interventions include public education campaigns, “suicide awareness” programs, education programs for the media on reporting practices related to suicide, and crisis response plans and teams.</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Selective strategies</a:t>
            </a:r>
            <a:r>
              <a:rPr lang="en-US" sz="1200" kern="1200" dirty="0" smtClean="0">
                <a:solidFill>
                  <a:schemeClr val="tx1"/>
                </a:solidFill>
                <a:latin typeface="+mn-lt"/>
                <a:ea typeface="+mn-ea"/>
                <a:cs typeface="+mn-cs"/>
              </a:rPr>
              <a:t> focus on at-risk groups that have a greater probability of becoming suicidal and aim to prevent the onset of suicidal behaviors among specific subpopulations. This level of prevention includes screening programs, gatekeeper training for “frontline” adult caregivers and peer “natural helpers,” support and skill building groups for at-risk groups in the population, and enhanced accessible crisis services and referral sources.</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Indicated strategies</a:t>
            </a:r>
            <a:r>
              <a:rPr lang="en-US" sz="1200" kern="1200" dirty="0" smtClean="0">
                <a:solidFill>
                  <a:schemeClr val="tx1"/>
                </a:solidFill>
                <a:latin typeface="+mn-lt"/>
                <a:ea typeface="+mn-ea"/>
                <a:cs typeface="+mn-cs"/>
              </a:rPr>
              <a:t> target high-risk individuals that exhibit early signs of suicide potential. Programs are designed and delivered in groups or individually to reduce risk factors and increase protective factors. At this level, programs include skill-building support groups, case management for individual high-risk individuals, and referral sources for crisis intervention and treatment.</a:t>
            </a:r>
          </a:p>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A0B9E2-CBC2-43AC-AD65-0F497D0FAC01}"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Universal strategies</a:t>
            </a:r>
            <a:r>
              <a:rPr lang="en-US" sz="1200" kern="1200" dirty="0" smtClean="0">
                <a:solidFill>
                  <a:schemeClr val="tx1"/>
                </a:solidFill>
                <a:latin typeface="+mn-lt"/>
                <a:ea typeface="+mn-ea"/>
                <a:cs typeface="+mn-cs"/>
              </a:rPr>
              <a:t> are targeted to the general public or a whole population group. Designed to influence everyone, they reduce suicide risk by strengthening protective factors like community support and social skills, removing barriers to care, enhancing knowledge of what to do to help suicidal individuals, and increase access to help. Examples of interventions include public education campaigns, “suicide awareness” programs, education programs for the media on reporting practices related to suicide, and crisis response plans and teams.</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Selective strategies</a:t>
            </a:r>
            <a:r>
              <a:rPr lang="en-US" sz="1200" kern="1200" dirty="0" smtClean="0">
                <a:solidFill>
                  <a:schemeClr val="tx1"/>
                </a:solidFill>
                <a:latin typeface="+mn-lt"/>
                <a:ea typeface="+mn-ea"/>
                <a:cs typeface="+mn-cs"/>
              </a:rPr>
              <a:t> focus on at-risk groups that have a greater probability of becoming suicidal and aim to prevent the onset of suicidal behaviors among specific subpopulations. This level of prevention includes screening programs, gatekeeper training for “frontline” adult caregivers and peer “natural helpers,” support and skill building groups for at-risk groups in the population, and enhanced accessible crisis services and referral sources.</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Indicated strategies</a:t>
            </a:r>
            <a:r>
              <a:rPr lang="en-US" sz="1200" kern="1200" dirty="0" smtClean="0">
                <a:solidFill>
                  <a:schemeClr val="tx1"/>
                </a:solidFill>
                <a:latin typeface="+mn-lt"/>
                <a:ea typeface="+mn-ea"/>
                <a:cs typeface="+mn-cs"/>
              </a:rPr>
              <a:t> target high-risk individuals that exhibit early signs of suicide potential. Programs are designed and delivered in groups or individually to reduce risk factors and increase protective factors. At this level, programs include skill-building support groups, case management for individual high-risk individuals, and referral sources for crisis intervention and treatment.</a:t>
            </a:r>
          </a:p>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4A0B9E2-CBC2-43AC-AD65-0F497D0FAC01}"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Meetings with community members and stakeholders to discuss each prevention focus area took place from January 2011 through June 2011. During these six months, five SPAPC meetings and six subcommittee meetings were convened to achieve the following:</a:t>
            </a:r>
          </a:p>
          <a:p>
            <a:r>
              <a:rPr lang="en-US" sz="1200" kern="1200" dirty="0" smtClean="0">
                <a:solidFill>
                  <a:schemeClr val="tx1"/>
                </a:solidFill>
                <a:latin typeface="+mn-lt"/>
                <a:ea typeface="+mn-ea"/>
                <a:cs typeface="+mn-cs"/>
              </a:rPr>
              <a:t>¨ Subcommittee Meetings: Identify universal, selective and indicated suicide prevention strategies</a:t>
            </a:r>
          </a:p>
          <a:p>
            <a:r>
              <a:rPr lang="en-US" sz="1200" kern="1200" dirty="0" smtClean="0">
                <a:solidFill>
                  <a:schemeClr val="tx1"/>
                </a:solidFill>
                <a:latin typeface="+mn-lt"/>
                <a:ea typeface="+mn-ea"/>
                <a:cs typeface="+mn-cs"/>
              </a:rPr>
              <a:t>¨ SPAPC Meetings: Review and update progress on the planning process, discuss suicide prevention strategies identified in subcommittees, and address any emerging key areas of concern.</a:t>
            </a:r>
          </a:p>
          <a:p>
            <a:r>
              <a:rPr lang="en-US" sz="1200" kern="1200" dirty="0" smtClean="0">
                <a:solidFill>
                  <a:schemeClr val="tx1"/>
                </a:solidFill>
                <a:latin typeface="+mn-lt"/>
                <a:ea typeface="+mn-ea"/>
                <a:cs typeface="+mn-cs"/>
              </a:rPr>
              <a:t>Subcommittee meetings addressed details related to the following four components: 1) suggested focus area actions; 2) cultural considerations, 3) service considerations, and 4) promising/best practices.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ASK:  Hands</a:t>
            </a:r>
            <a:r>
              <a:rPr lang="en-US" sz="1200" kern="1200" baseline="0" dirty="0" smtClean="0">
                <a:solidFill>
                  <a:schemeClr val="tx1"/>
                </a:solidFill>
                <a:latin typeface="+mn-lt"/>
                <a:ea typeface="+mn-ea"/>
                <a:cs typeface="+mn-cs"/>
              </a:rPr>
              <a:t> to show groups that work in each of the three strategy areas.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4A0B9E2-CBC2-43AC-AD65-0F497D0FAC01}"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Goal #2:  Conduct assessment to identify gaps in suicide prevention services and supports:  This goal address recommendations to continually track, assess, and report on suicides, suicidal behaviors, and suicide prevention efforts in San Diego County.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4A0B9E2-CBC2-43AC-AD65-0F497D0FAC01}"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281099-3C43-4371-9496-415B431C1F9B}"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B502F-89B5-492E-95D6-1F0F53D8A2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281099-3C43-4371-9496-415B431C1F9B}"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B502F-89B5-492E-95D6-1F0F53D8A2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281099-3C43-4371-9496-415B431C1F9B}"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B502F-89B5-492E-95D6-1F0F53D8A2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281099-3C43-4371-9496-415B431C1F9B}"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B502F-89B5-492E-95D6-1F0F53D8A2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281099-3C43-4371-9496-415B431C1F9B}" type="datetimeFigureOut">
              <a:rPr lang="en-US" smtClean="0"/>
              <a:pPr/>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B502F-89B5-492E-95D6-1F0F53D8A2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281099-3C43-4371-9496-415B431C1F9B}" type="datetimeFigureOut">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B502F-89B5-492E-95D6-1F0F53D8A2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281099-3C43-4371-9496-415B431C1F9B}" type="datetimeFigureOut">
              <a:rPr lang="en-US" smtClean="0"/>
              <a:pPr/>
              <a:t>10/3/2013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CB502F-89B5-492E-95D6-1F0F53D8A2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281099-3C43-4371-9496-415B431C1F9B}" type="datetimeFigureOut">
              <a:rPr lang="en-US" smtClean="0"/>
              <a:pPr/>
              <a:t>10/3/2013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CB502F-89B5-492E-95D6-1F0F53D8A2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281099-3C43-4371-9496-415B431C1F9B}" type="datetimeFigureOut">
              <a:rPr lang="en-US" smtClean="0"/>
              <a:pPr/>
              <a:t>10/3/2013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CB502F-89B5-492E-95D6-1F0F53D8A2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281099-3C43-4371-9496-415B431C1F9B}" type="datetimeFigureOut">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B502F-89B5-492E-95D6-1F0F53D8A2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281099-3C43-4371-9496-415B431C1F9B}" type="datetimeFigureOut">
              <a:rPr lang="en-US" smtClean="0"/>
              <a:pPr/>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B502F-89B5-492E-95D6-1F0F53D8A2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281099-3C43-4371-9496-415B431C1F9B}" type="datetimeFigureOut">
              <a:rPr lang="en-US" smtClean="0"/>
              <a:pPr/>
              <a:t>10/3/2013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B502F-89B5-492E-95D6-1F0F53D8A2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943600"/>
            <a:ext cx="4572000" cy="457200"/>
          </a:xfrm>
        </p:spPr>
        <p:txBody>
          <a:bodyPr>
            <a:normAutofit/>
          </a:bodyPr>
          <a:lstStyle/>
          <a:p>
            <a:r>
              <a:rPr lang="en-US" sz="2000" dirty="0" smtClean="0"/>
              <a:t>2013</a:t>
            </a:r>
            <a:endParaRPr lang="en-US" sz="2000" dirty="0"/>
          </a:p>
        </p:txBody>
      </p:sp>
      <p:sp>
        <p:nvSpPr>
          <p:cNvPr id="1026" name="Rectangle 4"/>
          <p:cNvSpPr>
            <a:spLocks noChangeArrowheads="1"/>
          </p:cNvSpPr>
          <p:nvPr/>
        </p:nvSpPr>
        <p:spPr bwMode="auto">
          <a:xfrm>
            <a:off x="0" y="0"/>
            <a:ext cx="9144000" cy="125730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7" name="Rectangle 4"/>
          <p:cNvSpPr>
            <a:spLocks noChangeArrowheads="1"/>
          </p:cNvSpPr>
          <p:nvPr/>
        </p:nvSpPr>
        <p:spPr bwMode="auto">
          <a:xfrm>
            <a:off x="304800" y="6324600"/>
            <a:ext cx="8412162" cy="5715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76200" y="1524000"/>
            <a:ext cx="4876800" cy="3124200"/>
          </a:xfrm>
        </p:spPr>
        <p:txBody>
          <a:bodyPr>
            <a:normAutofit fontScale="90000"/>
          </a:bodyPr>
          <a:lstStyle/>
          <a:p>
            <a:r>
              <a:rPr lang="en-US" sz="4000" dirty="0" smtClean="0"/>
              <a:t>San Diego County Suicide Prevention Council (SPC)</a:t>
            </a:r>
            <a:r>
              <a:rPr lang="en-US" sz="2000" b="1" dirty="0" smtClean="0"/>
              <a:t/>
            </a:r>
            <a:br>
              <a:rPr lang="en-US" sz="2000" b="1" dirty="0" smtClean="0"/>
            </a:br>
            <a:r>
              <a:rPr lang="en-US" b="1" dirty="0" smtClean="0"/>
              <a:t/>
            </a:r>
            <a:br>
              <a:rPr lang="en-US" b="1" dirty="0" smtClean="0"/>
            </a:br>
            <a:r>
              <a:rPr lang="en-US" sz="2200" i="1" dirty="0" smtClean="0"/>
              <a:t>Working Together to End Suicide</a:t>
            </a:r>
            <a:endParaRPr lang="en-US" sz="2200" dirty="0"/>
          </a:p>
        </p:txBody>
      </p:sp>
      <p:pic>
        <p:nvPicPr>
          <p:cNvPr id="6" name="Content Placeholder 9" descr="SPAP Full_Cover_FINAL.jpg"/>
          <p:cNvPicPr>
            <a:picLocks noChangeAspect="1"/>
          </p:cNvPicPr>
          <p:nvPr/>
        </p:nvPicPr>
        <p:blipFill>
          <a:blip r:embed="rId2" cstate="print"/>
          <a:stretch>
            <a:fillRect/>
          </a:stretch>
        </p:blipFill>
        <p:spPr>
          <a:xfrm>
            <a:off x="4800600" y="1371600"/>
            <a:ext cx="3657600" cy="4733365"/>
          </a:xfrm>
          <a:prstGeom prst="rect">
            <a:avLst/>
          </a:prstGeom>
        </p:spPr>
      </p:pic>
      <p:sp>
        <p:nvSpPr>
          <p:cNvPr id="7" name="TextBox 6"/>
          <p:cNvSpPr txBox="1"/>
          <p:nvPr/>
        </p:nvSpPr>
        <p:spPr>
          <a:xfrm>
            <a:off x="7391400" y="5715000"/>
            <a:ext cx="990600" cy="215444"/>
          </a:xfrm>
          <a:prstGeom prst="rect">
            <a:avLst/>
          </a:prstGeom>
          <a:noFill/>
        </p:spPr>
        <p:txBody>
          <a:bodyPr wrap="square" rtlCol="0">
            <a:spAutoFit/>
          </a:bodyPr>
          <a:lstStyle/>
          <a:p>
            <a:r>
              <a:rPr lang="en-US" sz="800" dirty="0" smtClean="0">
                <a:solidFill>
                  <a:schemeClr val="bg1"/>
                </a:solidFill>
              </a:rPr>
              <a:t>OCTOBER 2011</a:t>
            </a:r>
            <a:endParaRPr lang="en-US" sz="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144780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Rectangle 4"/>
          <p:cNvSpPr>
            <a:spLocks noChangeArrowheads="1"/>
          </p:cNvSpPr>
          <p:nvPr/>
        </p:nvSpPr>
        <p:spPr bwMode="auto">
          <a:xfrm>
            <a:off x="304800" y="6324600"/>
            <a:ext cx="8412162" cy="5715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4098" name="Picture 2"/>
          <p:cNvPicPr>
            <a:picLocks noChangeAspect="1" noChangeArrowheads="1"/>
          </p:cNvPicPr>
          <p:nvPr/>
        </p:nvPicPr>
        <p:blipFill>
          <a:blip r:embed="rId3" cstate="print"/>
          <a:srcRect/>
          <a:stretch>
            <a:fillRect/>
          </a:stretch>
        </p:blipFill>
        <p:spPr bwMode="auto">
          <a:xfrm>
            <a:off x="1492161" y="2286000"/>
            <a:ext cx="6173516" cy="3200400"/>
          </a:xfrm>
          <a:prstGeom prst="rect">
            <a:avLst/>
          </a:prstGeom>
          <a:noFill/>
          <a:ln w="25400" algn="in">
            <a:noFill/>
            <a:miter lim="800000"/>
            <a:headEnd/>
            <a:tailEnd/>
          </a:ln>
          <a:effectLst/>
        </p:spPr>
      </p:pic>
      <p:sp>
        <p:nvSpPr>
          <p:cNvPr id="8" name="Title 1"/>
          <p:cNvSpPr txBox="1">
            <a:spLocks/>
          </p:cNvSpPr>
          <p:nvPr/>
        </p:nvSpPr>
        <p:spPr>
          <a:xfrm>
            <a:off x="457200" y="152400"/>
            <a:ext cx="8229600" cy="1143000"/>
          </a:xfrm>
          <a:prstGeom prst="rect">
            <a:avLst/>
          </a:prstGeom>
        </p:spPr>
        <p:txBody>
          <a:bodyPr vert="horz" lIns="91440" tIns="45720" rIns="91440" bIns="45720" rtlCol="0" anchor="ct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smtClean="0">
                <a:ln>
                  <a:noFill/>
                </a:ln>
                <a:solidFill>
                  <a:schemeClr val="tx1"/>
                </a:solidFill>
                <a:effectLst/>
                <a:uLnTx/>
                <a:uFillTx/>
                <a:latin typeface="+mj-lt"/>
                <a:ea typeface="+mj-ea"/>
                <a:cs typeface="+mj-cs"/>
              </a:rPr>
              <a:t>Development of the SPAP - </a:t>
            </a:r>
            <a:br>
              <a:rPr kumimoji="0" lang="en-US" sz="3600" b="1" i="1" u="none" strike="noStrike" kern="1200" cap="none" spc="0" normalizeH="0" baseline="0" noProof="0" dirty="0" smtClean="0">
                <a:ln>
                  <a:noFill/>
                </a:ln>
                <a:solidFill>
                  <a:schemeClr val="tx1"/>
                </a:solidFill>
                <a:effectLst/>
                <a:uLnTx/>
                <a:uFillTx/>
                <a:latin typeface="+mj-lt"/>
                <a:ea typeface="+mj-ea"/>
                <a:cs typeface="+mj-cs"/>
              </a:rPr>
            </a:br>
            <a:r>
              <a:rPr kumimoji="0" lang="en-US" sz="3600" b="0" i="1" u="none" strike="noStrike" kern="1200" cap="none" spc="0" normalizeH="0" baseline="0" noProof="0" dirty="0" smtClean="0">
                <a:ln>
                  <a:noFill/>
                </a:ln>
                <a:solidFill>
                  <a:schemeClr val="tx1"/>
                </a:solidFill>
                <a:effectLst/>
                <a:uLnTx/>
                <a:uFillTx/>
                <a:latin typeface="+mj-lt"/>
                <a:ea typeface="+mj-ea"/>
                <a:cs typeface="+mj-cs"/>
              </a:rPr>
              <a:t>Spectrum</a:t>
            </a:r>
            <a:r>
              <a:rPr lang="en-US" sz="3600" i="1" dirty="0" smtClean="0">
                <a:latin typeface="+mj-lt"/>
                <a:ea typeface="+mj-ea"/>
                <a:cs typeface="+mj-cs"/>
              </a:rPr>
              <a:t> of Interventions</a:t>
            </a:r>
            <a:endParaRPr kumimoji="0" lang="en-US"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9" name="TextBox 8"/>
          <p:cNvSpPr txBox="1"/>
          <p:nvPr/>
        </p:nvSpPr>
        <p:spPr>
          <a:xfrm>
            <a:off x="914400" y="3581400"/>
            <a:ext cx="7620000" cy="2108269"/>
          </a:xfrm>
          <a:prstGeom prst="rect">
            <a:avLst/>
          </a:prstGeom>
          <a:gradFill>
            <a:gsLst>
              <a:gs pos="0">
                <a:schemeClr val="accent5">
                  <a:tint val="50000"/>
                  <a:satMod val="300000"/>
                  <a:alpha val="60000"/>
                </a:schemeClr>
              </a:gs>
              <a:gs pos="35000">
                <a:schemeClr val="accent5">
                  <a:tint val="37000"/>
                  <a:satMod val="300000"/>
                </a:schemeClr>
              </a:gs>
              <a:gs pos="100000">
                <a:schemeClr val="accent5">
                  <a:tint val="15000"/>
                  <a:satMod val="350000"/>
                </a:schemeClr>
              </a:gs>
            </a:gsLst>
          </a:gradFill>
          <a:ln/>
          <a:scene3d>
            <a:camera prst="orthographicFront"/>
            <a:lightRig rig="balanced" dir="t"/>
          </a:scene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b="1" dirty="0" smtClean="0"/>
              <a:t>Indicated Strategies</a:t>
            </a:r>
          </a:p>
          <a:p>
            <a:pPr algn="ctr"/>
            <a:endParaRPr lang="en-US" sz="900" b="1" dirty="0" smtClean="0"/>
          </a:p>
          <a:p>
            <a:pPr>
              <a:buFont typeface="Wingdings" pitchFamily="2" charset="2"/>
              <a:buChar char="q"/>
            </a:pPr>
            <a:r>
              <a:rPr lang="en-US" dirty="0" smtClean="0"/>
              <a:t>  Target high-risk individuals exhibiting early signs of suicide potential.</a:t>
            </a:r>
          </a:p>
          <a:p>
            <a:endParaRPr lang="en-US" sz="800" dirty="0" smtClean="0"/>
          </a:p>
          <a:p>
            <a:pPr>
              <a:buFont typeface="Wingdings" pitchFamily="2" charset="2"/>
              <a:buChar char="q"/>
            </a:pPr>
            <a:r>
              <a:rPr lang="en-US" b="1" dirty="0" smtClean="0"/>
              <a:t>  </a:t>
            </a:r>
            <a:r>
              <a:rPr lang="en-US" dirty="0" smtClean="0"/>
              <a:t>Programs are designed &amp; delivered in groups or individually to reduce risk factors &amp; increase protective factors.</a:t>
            </a:r>
          </a:p>
          <a:p>
            <a:pPr lvl="1"/>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144780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fontScale="90000"/>
          </a:bodyPr>
          <a:lstStyle/>
          <a:p>
            <a:pPr algn="l"/>
            <a:r>
              <a:rPr lang="en-US" sz="3600" b="1" i="1" dirty="0" smtClean="0"/>
              <a:t>Development of the SPAP - </a:t>
            </a:r>
            <a:br>
              <a:rPr lang="en-US" sz="3600" b="1" i="1" dirty="0" smtClean="0"/>
            </a:br>
            <a:r>
              <a:rPr lang="en-US" sz="3600" i="1" dirty="0" smtClean="0"/>
              <a:t>Strategy Organization</a:t>
            </a:r>
            <a:endParaRPr lang="en-US" sz="3600" dirty="0"/>
          </a:p>
        </p:txBody>
      </p:sp>
      <p:sp>
        <p:nvSpPr>
          <p:cNvPr id="5" name="Rectangle 4"/>
          <p:cNvSpPr>
            <a:spLocks noChangeArrowheads="1"/>
          </p:cNvSpPr>
          <p:nvPr/>
        </p:nvSpPr>
        <p:spPr bwMode="auto">
          <a:xfrm>
            <a:off x="304800" y="6324600"/>
            <a:ext cx="8412162" cy="5715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6" name="Picture 5" descr="Graphic-strategies.jpg"/>
          <p:cNvPicPr>
            <a:picLocks noChangeAspect="1"/>
          </p:cNvPicPr>
          <p:nvPr/>
        </p:nvPicPr>
        <p:blipFill>
          <a:blip r:embed="rId3" cstate="print"/>
          <a:stretch>
            <a:fillRect/>
          </a:stretch>
        </p:blipFill>
        <p:spPr>
          <a:xfrm>
            <a:off x="1295400" y="1600200"/>
            <a:ext cx="6429916" cy="46482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144780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533400" y="228600"/>
            <a:ext cx="7696200" cy="1143000"/>
          </a:xfrm>
        </p:spPr>
        <p:txBody>
          <a:bodyPr>
            <a:normAutofit/>
          </a:bodyPr>
          <a:lstStyle/>
          <a:p>
            <a:pPr algn="l"/>
            <a:r>
              <a:rPr lang="en-US" sz="3200" b="1" i="1" dirty="0" smtClean="0"/>
              <a:t>Universal Strategies</a:t>
            </a:r>
            <a:br>
              <a:rPr lang="en-US" sz="3200" b="1" i="1" dirty="0" smtClean="0"/>
            </a:br>
            <a:r>
              <a:rPr lang="en-US" sz="3200" i="1" dirty="0" smtClean="0"/>
              <a:t>Priority Objectives</a:t>
            </a:r>
            <a:endParaRPr lang="en-US" sz="3200" b="1" i="1" dirty="0"/>
          </a:p>
        </p:txBody>
      </p:sp>
      <p:sp>
        <p:nvSpPr>
          <p:cNvPr id="5" name="Rectangle 4"/>
          <p:cNvSpPr>
            <a:spLocks noChangeArrowheads="1"/>
          </p:cNvSpPr>
          <p:nvPr/>
        </p:nvSpPr>
        <p:spPr bwMode="auto">
          <a:xfrm>
            <a:off x="304800" y="6324600"/>
            <a:ext cx="8412162" cy="5715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2" cstate="print"/>
          <a:srcRect/>
          <a:stretch>
            <a:fillRect/>
          </a:stretch>
        </p:blipFill>
        <p:spPr bwMode="auto">
          <a:xfrm>
            <a:off x="457200" y="1828800"/>
            <a:ext cx="3888158" cy="1981200"/>
          </a:xfrm>
          <a:prstGeom prst="rect">
            <a:avLst/>
          </a:prstGeom>
          <a:noFill/>
          <a:ln w="9525" algn="in">
            <a:noFill/>
            <a:miter lim="800000"/>
            <a:headEnd/>
            <a:tailEnd/>
          </a:ln>
          <a:effectLst/>
        </p:spPr>
      </p:pic>
      <p:pic>
        <p:nvPicPr>
          <p:cNvPr id="2054" name="Picture 6"/>
          <p:cNvPicPr>
            <a:picLocks noChangeAspect="1" noChangeArrowheads="1"/>
          </p:cNvPicPr>
          <p:nvPr/>
        </p:nvPicPr>
        <p:blipFill>
          <a:blip r:embed="rId3" cstate="print"/>
          <a:srcRect/>
          <a:stretch>
            <a:fillRect/>
          </a:stretch>
        </p:blipFill>
        <p:spPr bwMode="auto">
          <a:xfrm>
            <a:off x="4805409" y="1828800"/>
            <a:ext cx="3899879" cy="1981200"/>
          </a:xfrm>
          <a:prstGeom prst="rect">
            <a:avLst/>
          </a:prstGeom>
          <a:noFill/>
          <a:ln w="9525" algn="in">
            <a:noFill/>
            <a:miter lim="800000"/>
            <a:headEnd/>
            <a:tailEnd/>
          </a:ln>
          <a:effectLst/>
        </p:spPr>
      </p:pic>
      <p:pic>
        <p:nvPicPr>
          <p:cNvPr id="2055" name="Picture 7"/>
          <p:cNvPicPr>
            <a:picLocks noChangeAspect="1" noChangeArrowheads="1"/>
          </p:cNvPicPr>
          <p:nvPr/>
        </p:nvPicPr>
        <p:blipFill>
          <a:blip r:embed="rId4" cstate="print"/>
          <a:srcRect/>
          <a:stretch>
            <a:fillRect/>
          </a:stretch>
        </p:blipFill>
        <p:spPr bwMode="auto">
          <a:xfrm>
            <a:off x="2667000" y="4038600"/>
            <a:ext cx="3899879" cy="19812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144780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Rectangle 4"/>
          <p:cNvSpPr>
            <a:spLocks noChangeArrowheads="1"/>
          </p:cNvSpPr>
          <p:nvPr/>
        </p:nvSpPr>
        <p:spPr bwMode="auto">
          <a:xfrm>
            <a:off x="304800" y="6324600"/>
            <a:ext cx="8412162" cy="5715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1" name="Text Box 11"/>
          <p:cNvSpPr txBox="1">
            <a:spLocks noChangeArrowheads="1"/>
          </p:cNvSpPr>
          <p:nvPr/>
        </p:nvSpPr>
        <p:spPr bwMode="auto">
          <a:xfrm>
            <a:off x="107213400" y="111328200"/>
            <a:ext cx="6126163" cy="857250"/>
          </a:xfrm>
          <a:prstGeom prst="rect">
            <a:avLst/>
          </a:prstGeom>
          <a:noFill/>
          <a:ln w="9525" algn="in">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Verdana"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132" name="Picture 9"/>
          <p:cNvPicPr>
            <a:picLocks noGrp="1" noChangeAspect="1" noChangeArrowheads="1"/>
          </p:cNvPicPr>
          <p:nvPr/>
        </p:nvPicPr>
        <p:blipFill>
          <a:blip r:embed="rId2" cstate="print"/>
          <a:srcRect/>
          <a:stretch>
            <a:fillRect/>
          </a:stretch>
        </p:blipFill>
        <p:spPr bwMode="auto">
          <a:xfrm>
            <a:off x="457200" y="1905000"/>
            <a:ext cx="4113742" cy="1752600"/>
          </a:xfrm>
          <a:prstGeom prst="rect">
            <a:avLst/>
          </a:prstGeom>
          <a:noFill/>
          <a:ln w="9525" algn="ctr">
            <a:miter lim="800000"/>
            <a:headEnd/>
            <a:tailEnd/>
          </a:ln>
        </p:spPr>
      </p:pic>
      <p:pic>
        <p:nvPicPr>
          <p:cNvPr id="5133" name="Picture 10"/>
          <p:cNvPicPr>
            <a:picLocks noGrp="1" noChangeAspect="1" noChangeArrowheads="1"/>
          </p:cNvPicPr>
          <p:nvPr/>
        </p:nvPicPr>
        <p:blipFill>
          <a:blip r:embed="rId3" cstate="print"/>
          <a:srcRect/>
          <a:stretch>
            <a:fillRect/>
          </a:stretch>
        </p:blipFill>
        <p:spPr bwMode="auto">
          <a:xfrm>
            <a:off x="4724399" y="1905000"/>
            <a:ext cx="3992033" cy="1752600"/>
          </a:xfrm>
          <a:prstGeom prst="rect">
            <a:avLst/>
          </a:prstGeom>
          <a:noFill/>
          <a:ln w="9525" algn="ctr">
            <a:miter lim="800000"/>
            <a:headEnd/>
            <a:tailEnd/>
          </a:ln>
        </p:spPr>
      </p:pic>
      <p:pic>
        <p:nvPicPr>
          <p:cNvPr id="5134" name="Picture 11"/>
          <p:cNvPicPr>
            <a:picLocks noGrp="1" noChangeAspect="1" noChangeArrowheads="1"/>
          </p:cNvPicPr>
          <p:nvPr/>
        </p:nvPicPr>
        <p:blipFill>
          <a:blip r:embed="rId4" cstate="print"/>
          <a:srcRect/>
          <a:stretch>
            <a:fillRect/>
          </a:stretch>
        </p:blipFill>
        <p:spPr bwMode="auto">
          <a:xfrm>
            <a:off x="2438400" y="4038600"/>
            <a:ext cx="4028016" cy="1676400"/>
          </a:xfrm>
          <a:prstGeom prst="rect">
            <a:avLst/>
          </a:prstGeom>
          <a:noFill/>
          <a:ln w="9525" algn="ctr">
            <a:miter lim="800000"/>
            <a:headEnd/>
            <a:tailEnd/>
          </a:ln>
        </p:spPr>
      </p:pic>
      <p:sp>
        <p:nvSpPr>
          <p:cNvPr id="10" name="Title 1"/>
          <p:cNvSpPr>
            <a:spLocks noGrp="1"/>
          </p:cNvSpPr>
          <p:nvPr>
            <p:ph type="title"/>
          </p:nvPr>
        </p:nvSpPr>
        <p:spPr>
          <a:xfrm>
            <a:off x="533400" y="228600"/>
            <a:ext cx="7696200" cy="1143000"/>
          </a:xfrm>
        </p:spPr>
        <p:txBody>
          <a:bodyPr>
            <a:normAutofit/>
          </a:bodyPr>
          <a:lstStyle/>
          <a:p>
            <a:pPr algn="l"/>
            <a:r>
              <a:rPr lang="en-US" sz="3200" b="1" i="1" dirty="0" smtClean="0"/>
              <a:t>Selective Strategies</a:t>
            </a:r>
            <a:br>
              <a:rPr lang="en-US" sz="3200" b="1" i="1" dirty="0" smtClean="0"/>
            </a:br>
            <a:r>
              <a:rPr lang="en-US" sz="3200" i="1" dirty="0" smtClean="0"/>
              <a:t>Priority Objectives</a:t>
            </a:r>
            <a:endParaRPr lang="en-US" sz="3200" b="1"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144780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Rectangle 4"/>
          <p:cNvSpPr>
            <a:spLocks noChangeArrowheads="1"/>
          </p:cNvSpPr>
          <p:nvPr/>
        </p:nvSpPr>
        <p:spPr bwMode="auto">
          <a:xfrm>
            <a:off x="304800" y="6324600"/>
            <a:ext cx="8412162" cy="5715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6147" name="Picture 4"/>
          <p:cNvPicPr>
            <a:picLocks noChangeAspect="1" noChangeArrowheads="1"/>
          </p:cNvPicPr>
          <p:nvPr/>
        </p:nvPicPr>
        <p:blipFill>
          <a:blip r:embed="rId2" cstate="print"/>
          <a:srcRect/>
          <a:stretch>
            <a:fillRect/>
          </a:stretch>
        </p:blipFill>
        <p:spPr bwMode="auto">
          <a:xfrm>
            <a:off x="381000" y="1828800"/>
            <a:ext cx="3902927" cy="1828800"/>
          </a:xfrm>
          <a:prstGeom prst="rect">
            <a:avLst/>
          </a:prstGeom>
          <a:noFill/>
          <a:ln w="9525" algn="ctr">
            <a:miter lim="800000"/>
            <a:headEnd/>
            <a:tailEnd/>
          </a:ln>
        </p:spPr>
      </p:pic>
      <p:pic>
        <p:nvPicPr>
          <p:cNvPr id="6148" name="Picture 6"/>
          <p:cNvPicPr>
            <a:picLocks noChangeAspect="1" noChangeArrowheads="1"/>
          </p:cNvPicPr>
          <p:nvPr/>
        </p:nvPicPr>
        <p:blipFill>
          <a:blip r:embed="rId3" cstate="print"/>
          <a:srcRect/>
          <a:stretch>
            <a:fillRect/>
          </a:stretch>
        </p:blipFill>
        <p:spPr bwMode="auto">
          <a:xfrm>
            <a:off x="4648200" y="1828800"/>
            <a:ext cx="4081345" cy="1828800"/>
          </a:xfrm>
          <a:prstGeom prst="rect">
            <a:avLst/>
          </a:prstGeom>
          <a:noFill/>
          <a:ln w="9525" algn="ctr">
            <a:miter lim="800000"/>
            <a:headEnd/>
            <a:tailEnd/>
          </a:ln>
        </p:spPr>
      </p:pic>
      <p:pic>
        <p:nvPicPr>
          <p:cNvPr id="6149" name="Picture 7"/>
          <p:cNvPicPr>
            <a:picLocks noChangeAspect="1" noChangeArrowheads="1"/>
          </p:cNvPicPr>
          <p:nvPr/>
        </p:nvPicPr>
        <p:blipFill>
          <a:blip r:embed="rId4" cstate="print"/>
          <a:srcRect/>
          <a:stretch>
            <a:fillRect/>
          </a:stretch>
        </p:blipFill>
        <p:spPr bwMode="auto">
          <a:xfrm>
            <a:off x="2514600" y="3810000"/>
            <a:ext cx="4112012" cy="1905000"/>
          </a:xfrm>
          <a:prstGeom prst="rect">
            <a:avLst/>
          </a:prstGeom>
          <a:noFill/>
          <a:ln w="9525" algn="ctr">
            <a:miter lim="800000"/>
            <a:headEnd/>
            <a:tailEnd/>
          </a:ln>
        </p:spPr>
      </p:pic>
      <p:sp>
        <p:nvSpPr>
          <p:cNvPr id="9" name="Title 1"/>
          <p:cNvSpPr>
            <a:spLocks noGrp="1"/>
          </p:cNvSpPr>
          <p:nvPr>
            <p:ph type="title"/>
          </p:nvPr>
        </p:nvSpPr>
        <p:spPr>
          <a:xfrm>
            <a:off x="533400" y="228600"/>
            <a:ext cx="7696200" cy="1143000"/>
          </a:xfrm>
        </p:spPr>
        <p:txBody>
          <a:bodyPr>
            <a:normAutofit/>
          </a:bodyPr>
          <a:lstStyle/>
          <a:p>
            <a:pPr algn="l"/>
            <a:r>
              <a:rPr lang="en-US" sz="3200" b="1" i="1" dirty="0" smtClean="0"/>
              <a:t>Indicated Strategies</a:t>
            </a:r>
            <a:br>
              <a:rPr lang="en-US" sz="3200" b="1" i="1" dirty="0" smtClean="0"/>
            </a:br>
            <a:r>
              <a:rPr lang="en-US" sz="3200" i="1" dirty="0" smtClean="0"/>
              <a:t>Priority Objectives</a:t>
            </a:r>
            <a:endParaRPr lang="en-US" sz="3200" b="1"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144780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Rectangle 4"/>
          <p:cNvSpPr>
            <a:spLocks noChangeArrowheads="1"/>
          </p:cNvSpPr>
          <p:nvPr/>
        </p:nvSpPr>
        <p:spPr bwMode="auto">
          <a:xfrm>
            <a:off x="304800" y="6324600"/>
            <a:ext cx="8412162" cy="5715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Content Placeholder 10"/>
          <p:cNvSpPr>
            <a:spLocks noGrp="1"/>
          </p:cNvSpPr>
          <p:nvPr>
            <p:ph idx="1"/>
          </p:nvPr>
        </p:nvSpPr>
        <p:spPr>
          <a:xfrm>
            <a:off x="457200" y="1600200"/>
            <a:ext cx="8534400" cy="4525963"/>
          </a:xfrm>
        </p:spPr>
        <p:txBody>
          <a:bodyPr>
            <a:normAutofit fontScale="25000" lnSpcReduction="20000"/>
          </a:bodyPr>
          <a:lstStyle/>
          <a:p>
            <a:pPr>
              <a:buNone/>
            </a:pPr>
            <a:r>
              <a:rPr lang="en-US" sz="7200" b="1" dirty="0"/>
              <a:t>Vision:</a:t>
            </a:r>
            <a:r>
              <a:rPr lang="en-US" sz="7200" dirty="0"/>
              <a:t>  Zero suicides in San Diego County</a:t>
            </a:r>
          </a:p>
          <a:p>
            <a:pPr>
              <a:buNone/>
            </a:pPr>
            <a:r>
              <a:rPr lang="en-US" sz="7200" dirty="0"/>
              <a:t> </a:t>
            </a:r>
          </a:p>
          <a:p>
            <a:pPr>
              <a:buNone/>
            </a:pPr>
            <a:r>
              <a:rPr lang="en-US" sz="7200" b="1" dirty="0"/>
              <a:t>Mission:</a:t>
            </a:r>
            <a:r>
              <a:rPr lang="en-US" sz="7200" dirty="0"/>
              <a:t>  To prevent suicide and its devastating consequences in San Diego County</a:t>
            </a:r>
          </a:p>
          <a:p>
            <a:pPr>
              <a:buNone/>
            </a:pPr>
            <a:r>
              <a:rPr lang="en-US" sz="7200" dirty="0"/>
              <a:t> </a:t>
            </a:r>
          </a:p>
          <a:p>
            <a:pPr>
              <a:buNone/>
            </a:pPr>
            <a:r>
              <a:rPr lang="en-US" sz="7200" i="1" dirty="0"/>
              <a:t>This can best be accomplished through….</a:t>
            </a:r>
            <a:endParaRPr lang="en-US" sz="7200" dirty="0"/>
          </a:p>
          <a:p>
            <a:pPr>
              <a:lnSpc>
                <a:spcPct val="120000"/>
              </a:lnSpc>
              <a:buNone/>
            </a:pPr>
            <a:r>
              <a:rPr lang="en-US" sz="7200" dirty="0"/>
              <a:t> </a:t>
            </a:r>
          </a:p>
          <a:p>
            <a:pPr lvl="0">
              <a:lnSpc>
                <a:spcPct val="120000"/>
              </a:lnSpc>
            </a:pPr>
            <a:r>
              <a:rPr lang="en-US" sz="7200" u="sng" dirty="0"/>
              <a:t>Enhancing collaborations</a:t>
            </a:r>
            <a:r>
              <a:rPr lang="en-US" sz="7200" dirty="0"/>
              <a:t> to promote a suicide-free community</a:t>
            </a:r>
          </a:p>
          <a:p>
            <a:pPr lvl="0">
              <a:lnSpc>
                <a:spcPct val="120000"/>
              </a:lnSpc>
            </a:pPr>
            <a:r>
              <a:rPr lang="en-US" sz="7200" u="sng" dirty="0"/>
              <a:t>Conducting needs assessments</a:t>
            </a:r>
            <a:r>
              <a:rPr lang="en-US" sz="7200" dirty="0"/>
              <a:t> to identify gaps in suicide prevention services and supports</a:t>
            </a:r>
          </a:p>
          <a:p>
            <a:pPr lvl="0">
              <a:lnSpc>
                <a:spcPct val="120000"/>
              </a:lnSpc>
            </a:pPr>
            <a:r>
              <a:rPr lang="en-US" sz="7200" u="sng" dirty="0"/>
              <a:t>Disseminating vital information</a:t>
            </a:r>
            <a:r>
              <a:rPr lang="en-US" sz="7200" dirty="0"/>
              <a:t> on the signs of suicide and effective help-seeking</a:t>
            </a:r>
          </a:p>
          <a:p>
            <a:pPr lvl="0">
              <a:lnSpc>
                <a:spcPct val="120000"/>
              </a:lnSpc>
            </a:pPr>
            <a:r>
              <a:rPr lang="en-US" sz="7200" u="sng" dirty="0"/>
              <a:t>Providing resources</a:t>
            </a:r>
            <a:r>
              <a:rPr lang="en-US" sz="7200" dirty="0"/>
              <a:t> to those affected by suicide and suicidal behavior</a:t>
            </a:r>
          </a:p>
          <a:p>
            <a:pPr lvl="0">
              <a:lnSpc>
                <a:spcPct val="120000"/>
              </a:lnSpc>
            </a:pPr>
            <a:r>
              <a:rPr lang="en-US" sz="7200" u="sng" dirty="0"/>
              <a:t>Advancing policies and practices</a:t>
            </a:r>
            <a:r>
              <a:rPr lang="en-US" sz="7200" dirty="0"/>
              <a:t> that contribute to the prevention of suicide</a:t>
            </a:r>
          </a:p>
          <a:p>
            <a:pPr>
              <a:buNone/>
            </a:pPr>
            <a:r>
              <a:rPr lang="en-US" sz="7200" dirty="0"/>
              <a:t> </a:t>
            </a:r>
          </a:p>
          <a:p>
            <a:pPr>
              <a:buNone/>
            </a:pPr>
            <a:endParaRPr lang="en-US" sz="4500" dirty="0"/>
          </a:p>
        </p:txBody>
      </p:sp>
      <p:sp>
        <p:nvSpPr>
          <p:cNvPr id="6" name="Title 1"/>
          <p:cNvSpPr txBox="1">
            <a:spLocks/>
          </p:cNvSpPr>
          <p:nvPr/>
        </p:nvSpPr>
        <p:spPr>
          <a:xfrm>
            <a:off x="457200" y="152400"/>
            <a:ext cx="8686800" cy="1143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smtClean="0">
                <a:ln>
                  <a:noFill/>
                </a:ln>
                <a:solidFill>
                  <a:schemeClr val="tx1"/>
                </a:solidFill>
                <a:effectLst/>
                <a:uLnTx/>
                <a:uFillTx/>
                <a:latin typeface="+mj-lt"/>
                <a:ea typeface="+mj-ea"/>
                <a:cs typeface="+mj-cs"/>
              </a:rPr>
              <a:t>Suicide Prevention</a:t>
            </a:r>
            <a:r>
              <a:rPr kumimoji="0" lang="en-US" sz="3600" b="1" i="1" u="none" strike="noStrike" kern="1200" cap="none" spc="0" normalizeH="0" noProof="0" dirty="0" smtClean="0">
                <a:ln>
                  <a:noFill/>
                </a:ln>
                <a:solidFill>
                  <a:schemeClr val="tx1"/>
                </a:solidFill>
                <a:effectLst/>
                <a:uLnTx/>
                <a:uFillTx/>
                <a:latin typeface="+mj-lt"/>
                <a:ea typeface="+mj-ea"/>
                <a:cs typeface="+mj-cs"/>
              </a:rPr>
              <a:t> </a:t>
            </a:r>
            <a:r>
              <a:rPr lang="en-US" sz="3600" b="1" i="1" noProof="0" dirty="0" smtClean="0">
                <a:latin typeface="+mj-lt"/>
                <a:ea typeface="+mj-ea"/>
                <a:cs typeface="+mj-cs"/>
              </a:rPr>
              <a:t>Council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3200" i="1" dirty="0" smtClean="0">
                <a:latin typeface="+mj-lt"/>
                <a:ea typeface="+mj-ea"/>
                <a:cs typeface="+mj-cs"/>
              </a:rPr>
              <a:t>Vision</a:t>
            </a:r>
            <a:r>
              <a:rPr kumimoji="0" lang="en-US" sz="3200" i="1" u="none" strike="noStrike" kern="1200" cap="none" spc="0" normalizeH="0" baseline="0" dirty="0" smtClean="0">
                <a:ln>
                  <a:noFill/>
                </a:ln>
                <a:solidFill>
                  <a:schemeClr val="tx1"/>
                </a:solidFill>
                <a:effectLst/>
                <a:uLnTx/>
                <a:uFillTx/>
                <a:latin typeface="+mj-lt"/>
                <a:ea typeface="+mj-ea"/>
                <a:cs typeface="+mj-cs"/>
              </a:rPr>
              <a:t>, Mission, Goals</a:t>
            </a:r>
            <a:endParaRPr kumimoji="0" lang="en-US" sz="330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blinds(horizontal)">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blinds(horizontal)">
                                      <p:cBhvr>
                                        <p:cTn id="22" dur="500"/>
                                        <p:tgtEl>
                                          <p:spTgt spid="11">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1">
                                            <p:txEl>
                                              <p:pRg st="7" end="7"/>
                                            </p:txEl>
                                          </p:spTgt>
                                        </p:tgtEl>
                                        <p:attrNameLst>
                                          <p:attrName>style.visibility</p:attrName>
                                        </p:attrNameLst>
                                      </p:cBhvr>
                                      <p:to>
                                        <p:strVal val="visible"/>
                                      </p:to>
                                    </p:set>
                                    <p:animEffect transition="in" filter="blinds(horizontal)">
                                      <p:cBhvr>
                                        <p:cTn id="25" dur="500"/>
                                        <p:tgtEl>
                                          <p:spTgt spid="11">
                                            <p:txEl>
                                              <p:pRg st="7" end="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1">
                                            <p:txEl>
                                              <p:pRg st="8" end="8"/>
                                            </p:txEl>
                                          </p:spTgt>
                                        </p:tgtEl>
                                        <p:attrNameLst>
                                          <p:attrName>style.visibility</p:attrName>
                                        </p:attrNameLst>
                                      </p:cBhvr>
                                      <p:to>
                                        <p:strVal val="visible"/>
                                      </p:to>
                                    </p:set>
                                    <p:animEffect transition="in" filter="blinds(horizontal)">
                                      <p:cBhvr>
                                        <p:cTn id="28" dur="500"/>
                                        <p:tgtEl>
                                          <p:spTgt spid="11">
                                            <p:txEl>
                                              <p:pRg st="8" end="8"/>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1">
                                            <p:txEl>
                                              <p:pRg st="9" end="9"/>
                                            </p:txEl>
                                          </p:spTgt>
                                        </p:tgtEl>
                                        <p:attrNameLst>
                                          <p:attrName>style.visibility</p:attrName>
                                        </p:attrNameLst>
                                      </p:cBhvr>
                                      <p:to>
                                        <p:strVal val="visible"/>
                                      </p:to>
                                    </p:set>
                                    <p:animEffect transition="in" filter="blinds(horizontal)">
                                      <p:cBhvr>
                                        <p:cTn id="31" dur="500"/>
                                        <p:tgtEl>
                                          <p:spTgt spid="11">
                                            <p:txEl>
                                              <p:pRg st="9" end="9"/>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11">
                                            <p:txEl>
                                              <p:pRg st="10" end="10"/>
                                            </p:txEl>
                                          </p:spTgt>
                                        </p:tgtEl>
                                        <p:attrNameLst>
                                          <p:attrName>style.visibility</p:attrName>
                                        </p:attrNameLst>
                                      </p:cBhvr>
                                      <p:to>
                                        <p:strVal val="visible"/>
                                      </p:to>
                                    </p:set>
                                    <p:animEffect transition="in" filter="blinds(horizontal)">
                                      <p:cBhvr>
                                        <p:cTn id="34" dur="5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144780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Rectangle 4"/>
          <p:cNvSpPr>
            <a:spLocks noChangeArrowheads="1"/>
          </p:cNvSpPr>
          <p:nvPr/>
        </p:nvSpPr>
        <p:spPr bwMode="auto">
          <a:xfrm>
            <a:off x="304800" y="6324600"/>
            <a:ext cx="8412162" cy="5715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Content Placeholder 10"/>
          <p:cNvSpPr>
            <a:spLocks noGrp="1"/>
          </p:cNvSpPr>
          <p:nvPr>
            <p:ph idx="1"/>
          </p:nvPr>
        </p:nvSpPr>
        <p:spPr/>
        <p:txBody>
          <a:bodyPr>
            <a:normAutofit fontScale="70000" lnSpcReduction="20000"/>
          </a:bodyPr>
          <a:lstStyle/>
          <a:p>
            <a:pPr>
              <a:buNone/>
            </a:pPr>
            <a:r>
              <a:rPr lang="en-US" b="1" dirty="0" smtClean="0"/>
              <a:t>Core Values</a:t>
            </a:r>
            <a:endParaRPr lang="en-US" dirty="0" smtClean="0"/>
          </a:p>
          <a:p>
            <a:pPr>
              <a:buNone/>
            </a:pPr>
            <a:r>
              <a:rPr lang="en-US" b="1" dirty="0" smtClean="0"/>
              <a:t> </a:t>
            </a:r>
            <a:endParaRPr lang="en-US" dirty="0" smtClean="0"/>
          </a:p>
          <a:p>
            <a:pPr>
              <a:buNone/>
            </a:pPr>
            <a:r>
              <a:rPr lang="en-US" i="1" dirty="0" smtClean="0"/>
              <a:t>The Suicide Prevention Council believes that these core values best support suicide prevention in San Diego County:</a:t>
            </a:r>
            <a:endParaRPr lang="en-US" dirty="0" smtClean="0"/>
          </a:p>
          <a:p>
            <a:pPr>
              <a:buNone/>
            </a:pPr>
            <a:endParaRPr lang="en-US" dirty="0" smtClean="0"/>
          </a:p>
          <a:p>
            <a:pPr lvl="0"/>
            <a:r>
              <a:rPr lang="en-US" dirty="0" smtClean="0"/>
              <a:t>A public health approach to prevention</a:t>
            </a:r>
          </a:p>
          <a:p>
            <a:pPr lvl="0"/>
            <a:r>
              <a:rPr lang="en-US" dirty="0" smtClean="0"/>
              <a:t>Collaboration and non-competitive partnerships</a:t>
            </a:r>
          </a:p>
          <a:p>
            <a:pPr lvl="0"/>
            <a:r>
              <a:rPr lang="en-US" dirty="0" smtClean="0"/>
              <a:t>Evidenced-based practices</a:t>
            </a:r>
          </a:p>
          <a:p>
            <a:pPr lvl="0"/>
            <a:r>
              <a:rPr lang="en-US" dirty="0" smtClean="0"/>
              <a:t>Cultural and linguistic sensitivity</a:t>
            </a:r>
          </a:p>
          <a:p>
            <a:pPr lvl="0"/>
            <a:r>
              <a:rPr lang="en-US" dirty="0" smtClean="0"/>
              <a:t>Coordinated and accessible services</a:t>
            </a:r>
          </a:p>
          <a:p>
            <a:pPr lvl="0"/>
            <a:r>
              <a:rPr lang="en-US" dirty="0" smtClean="0"/>
              <a:t>Support for individuals, families, and communities</a:t>
            </a:r>
          </a:p>
          <a:p>
            <a:endParaRPr lang="en-US" dirty="0"/>
          </a:p>
        </p:txBody>
      </p:sp>
      <p:sp>
        <p:nvSpPr>
          <p:cNvPr id="6" name="Title 1"/>
          <p:cNvSpPr txBox="1">
            <a:spLocks/>
          </p:cNvSpPr>
          <p:nvPr/>
        </p:nvSpPr>
        <p:spPr>
          <a:xfrm>
            <a:off x="457200" y="152400"/>
            <a:ext cx="8686800" cy="1143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smtClean="0">
                <a:ln>
                  <a:noFill/>
                </a:ln>
                <a:solidFill>
                  <a:schemeClr val="tx1"/>
                </a:solidFill>
                <a:effectLst/>
                <a:uLnTx/>
                <a:uFillTx/>
                <a:latin typeface="+mj-lt"/>
                <a:ea typeface="+mj-ea"/>
                <a:cs typeface="+mj-cs"/>
              </a:rPr>
              <a:t>Suicide Prevention</a:t>
            </a:r>
            <a:r>
              <a:rPr kumimoji="0" lang="en-US" sz="3600" b="1" i="1" u="none" strike="noStrike" kern="1200" cap="none" spc="0" normalizeH="0" noProof="0" dirty="0" smtClean="0">
                <a:ln>
                  <a:noFill/>
                </a:ln>
                <a:solidFill>
                  <a:schemeClr val="tx1"/>
                </a:solidFill>
                <a:effectLst/>
                <a:uLnTx/>
                <a:uFillTx/>
                <a:latin typeface="+mj-lt"/>
                <a:ea typeface="+mj-ea"/>
                <a:cs typeface="+mj-cs"/>
              </a:rPr>
              <a:t> </a:t>
            </a:r>
            <a:r>
              <a:rPr lang="en-US" sz="3600" b="1" i="1" noProof="0" dirty="0" smtClean="0">
                <a:latin typeface="+mj-lt"/>
                <a:ea typeface="+mj-ea"/>
                <a:cs typeface="+mj-cs"/>
              </a:rPr>
              <a:t>Council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3200" i="1" dirty="0" smtClean="0">
                <a:latin typeface="+mj-lt"/>
                <a:ea typeface="+mj-ea"/>
                <a:cs typeface="+mj-cs"/>
              </a:rPr>
              <a:t>Core Values</a:t>
            </a:r>
            <a:endParaRPr kumimoji="0" lang="en-US" sz="330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Effect transition="in" filter="blinds(horizontal)">
                                      <p:cBhvr>
                                        <p:cTn id="7" dur="500"/>
                                        <p:tgtEl>
                                          <p:spTgt spid="11">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1">
                                            <p:txEl>
                                              <p:pRg st="5" end="5"/>
                                            </p:txEl>
                                          </p:spTgt>
                                        </p:tgtEl>
                                        <p:attrNameLst>
                                          <p:attrName>style.visibility</p:attrName>
                                        </p:attrNameLst>
                                      </p:cBhvr>
                                      <p:to>
                                        <p:strVal val="visible"/>
                                      </p:to>
                                    </p:set>
                                    <p:animEffect transition="in" filter="blinds(horizontal)">
                                      <p:cBhvr>
                                        <p:cTn id="10" dur="500"/>
                                        <p:tgtEl>
                                          <p:spTgt spid="11">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xEl>
                                              <p:pRg st="6" end="6"/>
                                            </p:txEl>
                                          </p:spTgt>
                                        </p:tgtEl>
                                        <p:attrNameLst>
                                          <p:attrName>style.visibility</p:attrName>
                                        </p:attrNameLst>
                                      </p:cBhvr>
                                      <p:to>
                                        <p:strVal val="visible"/>
                                      </p:to>
                                    </p:set>
                                    <p:animEffect transition="in" filter="blinds(horizontal)">
                                      <p:cBhvr>
                                        <p:cTn id="13" dur="500"/>
                                        <p:tgtEl>
                                          <p:spTgt spid="11">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1">
                                            <p:txEl>
                                              <p:pRg st="7" end="7"/>
                                            </p:txEl>
                                          </p:spTgt>
                                        </p:tgtEl>
                                        <p:attrNameLst>
                                          <p:attrName>style.visibility</p:attrName>
                                        </p:attrNameLst>
                                      </p:cBhvr>
                                      <p:to>
                                        <p:strVal val="visible"/>
                                      </p:to>
                                    </p:set>
                                    <p:animEffect transition="in" filter="blinds(horizontal)">
                                      <p:cBhvr>
                                        <p:cTn id="16" dur="500"/>
                                        <p:tgtEl>
                                          <p:spTgt spid="11">
                                            <p:txEl>
                                              <p:pRg st="7" end="7"/>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1">
                                            <p:txEl>
                                              <p:pRg st="8" end="8"/>
                                            </p:txEl>
                                          </p:spTgt>
                                        </p:tgtEl>
                                        <p:attrNameLst>
                                          <p:attrName>style.visibility</p:attrName>
                                        </p:attrNameLst>
                                      </p:cBhvr>
                                      <p:to>
                                        <p:strVal val="visible"/>
                                      </p:to>
                                    </p:set>
                                    <p:animEffect transition="in" filter="blinds(horizontal)">
                                      <p:cBhvr>
                                        <p:cTn id="19" dur="500"/>
                                        <p:tgtEl>
                                          <p:spTgt spid="11">
                                            <p:txEl>
                                              <p:pRg st="8" end="8"/>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1">
                                            <p:txEl>
                                              <p:pRg st="9" end="9"/>
                                            </p:txEl>
                                          </p:spTgt>
                                        </p:tgtEl>
                                        <p:attrNameLst>
                                          <p:attrName>style.visibility</p:attrName>
                                        </p:attrNameLst>
                                      </p:cBhvr>
                                      <p:to>
                                        <p:strVal val="visible"/>
                                      </p:to>
                                    </p:set>
                                    <p:animEffect transition="in" filter="blinds(horizontal)">
                                      <p:cBhvr>
                                        <p:cTn id="22"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144780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Rectangle 4"/>
          <p:cNvSpPr>
            <a:spLocks noChangeArrowheads="1"/>
          </p:cNvSpPr>
          <p:nvPr/>
        </p:nvSpPr>
        <p:spPr bwMode="auto">
          <a:xfrm>
            <a:off x="304800" y="6324600"/>
            <a:ext cx="8412162" cy="5715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Content Placeholder 10"/>
          <p:cNvSpPr>
            <a:spLocks noGrp="1"/>
          </p:cNvSpPr>
          <p:nvPr>
            <p:ph idx="1"/>
          </p:nvPr>
        </p:nvSpPr>
        <p:spPr>
          <a:xfrm>
            <a:off x="457200" y="1600200"/>
            <a:ext cx="8686800" cy="4953000"/>
          </a:xfrm>
        </p:spPr>
        <p:txBody>
          <a:bodyPr>
            <a:normAutofit/>
          </a:bodyPr>
          <a:lstStyle/>
          <a:p>
            <a:r>
              <a:rPr lang="en-US" sz="2400" dirty="0" smtClean="0"/>
              <a:t>3-year SPC strategic plan</a:t>
            </a:r>
          </a:p>
          <a:p>
            <a:pPr lvl="1"/>
            <a:r>
              <a:rPr lang="en-US" sz="2000" dirty="0" smtClean="0"/>
              <a:t>Implementation of SPAP recommendations</a:t>
            </a:r>
          </a:p>
          <a:p>
            <a:pPr lvl="1"/>
            <a:r>
              <a:rPr lang="en-US" sz="2000" dirty="0" smtClean="0"/>
              <a:t>Driven by </a:t>
            </a:r>
            <a:r>
              <a:rPr lang="en-US" sz="2000" u="sng" dirty="0" smtClean="0"/>
              <a:t>community</a:t>
            </a:r>
          </a:p>
          <a:p>
            <a:pPr lvl="1"/>
            <a:r>
              <a:rPr lang="en-US" sz="2000" dirty="0" smtClean="0"/>
              <a:t>“Roadmap” for SPC activities </a:t>
            </a:r>
          </a:p>
          <a:p>
            <a:pPr lvl="1"/>
            <a:r>
              <a:rPr lang="en-US" sz="2000" dirty="0" smtClean="0"/>
              <a:t>Complement partners’ current work</a:t>
            </a:r>
          </a:p>
          <a:p>
            <a:pPr lvl="1">
              <a:buNone/>
            </a:pPr>
            <a:endParaRPr lang="en-US" sz="1100" dirty="0" smtClean="0"/>
          </a:p>
          <a:p>
            <a:r>
              <a:rPr lang="en-US" sz="2400" dirty="0" smtClean="0"/>
              <a:t>Over a 3 month period, </a:t>
            </a:r>
          </a:p>
          <a:p>
            <a:pPr>
              <a:buNone/>
            </a:pPr>
            <a:r>
              <a:rPr lang="en-US" sz="2400" dirty="0" smtClean="0"/>
              <a:t>    developed:</a:t>
            </a:r>
          </a:p>
          <a:p>
            <a:pPr lvl="1"/>
            <a:r>
              <a:rPr lang="en-US" sz="2000" dirty="0" smtClean="0"/>
              <a:t>Goals &amp; objectives</a:t>
            </a:r>
          </a:p>
          <a:p>
            <a:pPr lvl="1"/>
            <a:r>
              <a:rPr lang="en-US" sz="2000" dirty="0" smtClean="0"/>
              <a:t>Activities</a:t>
            </a:r>
          </a:p>
          <a:p>
            <a:pPr lvl="1"/>
            <a:r>
              <a:rPr lang="en-US" sz="2000" dirty="0" smtClean="0"/>
              <a:t>Timeline &amp; lead partners</a:t>
            </a:r>
            <a:endParaRPr lang="en-US" sz="2000" dirty="0"/>
          </a:p>
        </p:txBody>
      </p:sp>
      <p:sp>
        <p:nvSpPr>
          <p:cNvPr id="6" name="Title 1"/>
          <p:cNvSpPr txBox="1">
            <a:spLocks/>
          </p:cNvSpPr>
          <p:nvPr/>
        </p:nvSpPr>
        <p:spPr>
          <a:xfrm>
            <a:off x="457200" y="152400"/>
            <a:ext cx="8686800" cy="1143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smtClean="0">
                <a:ln>
                  <a:noFill/>
                </a:ln>
                <a:solidFill>
                  <a:schemeClr val="tx1"/>
                </a:solidFill>
                <a:effectLst/>
                <a:uLnTx/>
                <a:uFillTx/>
                <a:latin typeface="+mj-lt"/>
                <a:ea typeface="+mj-ea"/>
                <a:cs typeface="+mj-cs"/>
              </a:rPr>
              <a:t>Suicide Prevention</a:t>
            </a:r>
            <a:r>
              <a:rPr kumimoji="0" lang="en-US" sz="3600" b="1" i="1" u="none" strike="noStrike" kern="1200" cap="none" spc="0" normalizeH="0" noProof="0" dirty="0" smtClean="0">
                <a:ln>
                  <a:noFill/>
                </a:ln>
                <a:solidFill>
                  <a:schemeClr val="tx1"/>
                </a:solidFill>
                <a:effectLst/>
                <a:uLnTx/>
                <a:uFillTx/>
                <a:latin typeface="+mj-lt"/>
                <a:ea typeface="+mj-ea"/>
                <a:cs typeface="+mj-cs"/>
              </a:rPr>
              <a:t> </a:t>
            </a:r>
            <a:r>
              <a:rPr lang="en-US" sz="3600" b="1" i="1" noProof="0" dirty="0" smtClean="0">
                <a:latin typeface="+mj-lt"/>
                <a:ea typeface="+mj-ea"/>
                <a:cs typeface="+mj-cs"/>
              </a:rPr>
              <a:t>Council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3200" i="1" dirty="0" smtClean="0">
                <a:latin typeface="+mj-lt"/>
                <a:ea typeface="+mj-ea"/>
                <a:cs typeface="+mj-cs"/>
              </a:rPr>
              <a:t>Strategic Plan</a:t>
            </a:r>
            <a:endParaRPr kumimoji="0" lang="en-US" sz="330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9" name="Picture 8" descr="Hands.jpg"/>
          <p:cNvPicPr>
            <a:picLocks noChangeAspect="1"/>
          </p:cNvPicPr>
          <p:nvPr/>
        </p:nvPicPr>
        <p:blipFill>
          <a:blip r:embed="rId2" cstate="print"/>
          <a:stretch>
            <a:fillRect/>
          </a:stretch>
        </p:blipFill>
        <p:spPr>
          <a:xfrm>
            <a:off x="5334000" y="3733800"/>
            <a:ext cx="3276600" cy="2182471"/>
          </a:xfrm>
          <a:prstGeom prst="rect">
            <a:avLst/>
          </a:prstGeom>
          <a:ln w="25400">
            <a:solidFill>
              <a:schemeClr val="accent1">
                <a:lumMod val="60000"/>
                <a:lumOff val="40000"/>
              </a:schemeClr>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144780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Rectangle 4"/>
          <p:cNvSpPr>
            <a:spLocks noChangeArrowheads="1"/>
          </p:cNvSpPr>
          <p:nvPr/>
        </p:nvSpPr>
        <p:spPr bwMode="auto">
          <a:xfrm>
            <a:off x="304800" y="6324600"/>
            <a:ext cx="8412162" cy="5715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Content Placeholder 10"/>
          <p:cNvSpPr>
            <a:spLocks noGrp="1"/>
          </p:cNvSpPr>
          <p:nvPr>
            <p:ph idx="1"/>
          </p:nvPr>
        </p:nvSpPr>
        <p:spPr>
          <a:xfrm>
            <a:off x="457200" y="1752600"/>
            <a:ext cx="8229600" cy="4724400"/>
          </a:xfrm>
        </p:spPr>
        <p:txBody>
          <a:bodyPr>
            <a:normAutofit/>
          </a:bodyPr>
          <a:lstStyle/>
          <a:p>
            <a:pPr>
              <a:buNone/>
            </a:pPr>
            <a:r>
              <a:rPr lang="en-US" sz="2000" b="1" u="sng" dirty="0" smtClean="0"/>
              <a:t>Goal #2</a:t>
            </a:r>
            <a:r>
              <a:rPr lang="en-US" sz="2000" dirty="0" smtClean="0"/>
              <a:t>:</a:t>
            </a:r>
            <a:r>
              <a:rPr lang="en-US" sz="2000" b="1" dirty="0" smtClean="0"/>
              <a:t>  </a:t>
            </a:r>
            <a:r>
              <a:rPr lang="en-US" sz="2000" dirty="0" smtClean="0"/>
              <a:t>Conduct </a:t>
            </a:r>
            <a:r>
              <a:rPr lang="en-US" sz="2000" u="sng" dirty="0" smtClean="0"/>
              <a:t>assessment</a:t>
            </a:r>
            <a:r>
              <a:rPr lang="en-US" sz="2000" dirty="0" smtClean="0"/>
              <a:t> to identify gaps in suicide prevention services and supports.  </a:t>
            </a:r>
          </a:p>
          <a:p>
            <a:pPr>
              <a:buNone/>
            </a:pPr>
            <a:endParaRPr lang="en-US" sz="2000" dirty="0" smtClean="0"/>
          </a:p>
          <a:p>
            <a:pPr>
              <a:buNone/>
            </a:pPr>
            <a:r>
              <a:rPr lang="en-US" sz="2000" b="1" u="sng" dirty="0" smtClean="0"/>
              <a:t>Objective 2.3</a:t>
            </a:r>
            <a:r>
              <a:rPr lang="en-US" sz="2000" dirty="0" smtClean="0"/>
              <a:t>:  Identify </a:t>
            </a:r>
            <a:r>
              <a:rPr lang="en-US" sz="2000" u="sng" dirty="0" smtClean="0"/>
              <a:t>high risk groups</a:t>
            </a:r>
            <a:r>
              <a:rPr lang="en-US" sz="2000" dirty="0" smtClean="0"/>
              <a:t> that do not currently have suicide risk assessment procedures.</a:t>
            </a:r>
          </a:p>
          <a:p>
            <a:pPr>
              <a:buNone/>
            </a:pPr>
            <a:endParaRPr lang="en-US" sz="2000" dirty="0" smtClean="0"/>
          </a:p>
          <a:p>
            <a:pPr>
              <a:buNone/>
            </a:pPr>
            <a:r>
              <a:rPr lang="en-US" sz="2000" b="1" u="sng" dirty="0" smtClean="0"/>
              <a:t>Activity 2.3a</a:t>
            </a:r>
            <a:r>
              <a:rPr lang="en-US" sz="2000" dirty="0" smtClean="0"/>
              <a:t>: Assess current procedures in place by front line providers, including primary care providers, ED staff, first responders (EMT, paramedic, firefighters), community based providers.</a:t>
            </a:r>
            <a:endParaRPr lang="en-US" sz="2000" dirty="0"/>
          </a:p>
        </p:txBody>
      </p:sp>
      <p:sp>
        <p:nvSpPr>
          <p:cNvPr id="6" name="Title 1"/>
          <p:cNvSpPr txBox="1">
            <a:spLocks/>
          </p:cNvSpPr>
          <p:nvPr/>
        </p:nvSpPr>
        <p:spPr>
          <a:xfrm>
            <a:off x="457200" y="152400"/>
            <a:ext cx="8686800" cy="1143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smtClean="0">
                <a:ln>
                  <a:noFill/>
                </a:ln>
                <a:solidFill>
                  <a:schemeClr val="tx1"/>
                </a:solidFill>
                <a:effectLst/>
                <a:uLnTx/>
                <a:uFillTx/>
                <a:latin typeface="+mj-lt"/>
                <a:ea typeface="+mj-ea"/>
                <a:cs typeface="+mj-cs"/>
              </a:rPr>
              <a:t>Suicide Prevention</a:t>
            </a:r>
            <a:r>
              <a:rPr kumimoji="0" lang="en-US" sz="3600" b="1" i="1" u="none" strike="noStrike" kern="1200" cap="none" spc="0" normalizeH="0" noProof="0" dirty="0" smtClean="0">
                <a:ln>
                  <a:noFill/>
                </a:ln>
                <a:solidFill>
                  <a:schemeClr val="tx1"/>
                </a:solidFill>
                <a:effectLst/>
                <a:uLnTx/>
                <a:uFillTx/>
                <a:latin typeface="+mj-lt"/>
                <a:ea typeface="+mj-ea"/>
                <a:cs typeface="+mj-cs"/>
              </a:rPr>
              <a:t> </a:t>
            </a:r>
            <a:r>
              <a:rPr lang="en-US" sz="3600" b="1" i="1" noProof="0" dirty="0" smtClean="0">
                <a:latin typeface="+mj-lt"/>
                <a:ea typeface="+mj-ea"/>
                <a:cs typeface="+mj-cs"/>
              </a:rPr>
              <a:t>Council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3200" i="1" dirty="0" smtClean="0">
                <a:latin typeface="+mj-lt"/>
                <a:ea typeface="+mj-ea"/>
                <a:cs typeface="+mj-cs"/>
              </a:rPr>
              <a:t>Strategic Plan Sample</a:t>
            </a:r>
            <a:endParaRPr kumimoji="0" lang="en-US" sz="330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144780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Rectangle 4"/>
          <p:cNvSpPr>
            <a:spLocks noChangeArrowheads="1"/>
          </p:cNvSpPr>
          <p:nvPr/>
        </p:nvSpPr>
        <p:spPr bwMode="auto">
          <a:xfrm>
            <a:off x="304800" y="6324600"/>
            <a:ext cx="8412162" cy="5715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Content Placeholder 10"/>
          <p:cNvSpPr>
            <a:spLocks noGrp="1"/>
          </p:cNvSpPr>
          <p:nvPr>
            <p:ph idx="1"/>
          </p:nvPr>
        </p:nvSpPr>
        <p:spPr>
          <a:xfrm>
            <a:off x="457200" y="1828800"/>
            <a:ext cx="8229600" cy="4648200"/>
          </a:xfrm>
        </p:spPr>
        <p:txBody>
          <a:bodyPr>
            <a:normAutofit/>
          </a:bodyPr>
          <a:lstStyle/>
          <a:p>
            <a:pPr>
              <a:buNone/>
            </a:pPr>
            <a:r>
              <a:rPr lang="en-US" sz="2000" b="1" u="sng" dirty="0" smtClean="0"/>
              <a:t>Goal #3</a:t>
            </a:r>
            <a:r>
              <a:rPr lang="en-US" sz="2000" dirty="0" smtClean="0"/>
              <a:t>:</a:t>
            </a:r>
            <a:r>
              <a:rPr lang="en-US" sz="2000" b="1" dirty="0" smtClean="0"/>
              <a:t> </a:t>
            </a:r>
            <a:r>
              <a:rPr lang="en-US" sz="2000" dirty="0" smtClean="0"/>
              <a:t>Disseminate </a:t>
            </a:r>
            <a:r>
              <a:rPr lang="en-US" sz="2000" u="sng" dirty="0" smtClean="0"/>
              <a:t>vital information</a:t>
            </a:r>
            <a:r>
              <a:rPr lang="en-US" sz="2000" dirty="0" smtClean="0"/>
              <a:t> on the signs of suicide and effective help-seeking.</a:t>
            </a:r>
          </a:p>
          <a:p>
            <a:pPr>
              <a:buNone/>
            </a:pPr>
            <a:endParaRPr lang="en-US" sz="2000" dirty="0" smtClean="0"/>
          </a:p>
          <a:p>
            <a:pPr>
              <a:buNone/>
            </a:pPr>
            <a:r>
              <a:rPr lang="en-US" sz="2000" b="1" u="sng" dirty="0" smtClean="0"/>
              <a:t>Objective 3.2</a:t>
            </a:r>
            <a:r>
              <a:rPr lang="en-US" sz="2000" dirty="0" smtClean="0"/>
              <a:t>: Increase the </a:t>
            </a:r>
            <a:r>
              <a:rPr lang="en-US" sz="2000" u="sng" dirty="0" smtClean="0"/>
              <a:t>availability</a:t>
            </a:r>
            <a:r>
              <a:rPr lang="en-US" sz="2000" dirty="0" smtClean="0"/>
              <a:t> of suicide prevention, intervention, and </a:t>
            </a:r>
            <a:r>
              <a:rPr lang="en-US" sz="2000" dirty="0" err="1" smtClean="0"/>
              <a:t>postvention</a:t>
            </a:r>
            <a:r>
              <a:rPr lang="en-US" sz="2000" dirty="0" smtClean="0"/>
              <a:t> materials </a:t>
            </a:r>
          </a:p>
          <a:p>
            <a:pPr>
              <a:buNone/>
            </a:pPr>
            <a:endParaRPr lang="en-US" sz="2000" dirty="0" smtClean="0"/>
          </a:p>
          <a:p>
            <a:pPr>
              <a:buNone/>
            </a:pPr>
            <a:r>
              <a:rPr lang="en-US" sz="2000" b="1" u="sng" dirty="0" smtClean="0"/>
              <a:t>Activity 3.2e</a:t>
            </a:r>
            <a:r>
              <a:rPr lang="en-US" sz="2000" dirty="0" smtClean="0"/>
              <a:t>: Create a </a:t>
            </a:r>
            <a:r>
              <a:rPr lang="en-US" sz="2000" u="sng" dirty="0" smtClean="0"/>
              <a:t>“first responder” tool-kit</a:t>
            </a:r>
            <a:r>
              <a:rPr lang="en-US" sz="2000" dirty="0" smtClean="0"/>
              <a:t> for suicide prevention, intervention, and </a:t>
            </a:r>
            <a:r>
              <a:rPr lang="en-US" sz="2000" dirty="0" err="1" smtClean="0"/>
              <a:t>postvention</a:t>
            </a:r>
            <a:r>
              <a:rPr lang="en-US" sz="2000" dirty="0" smtClean="0"/>
              <a:t>.</a:t>
            </a:r>
            <a:endParaRPr lang="en-US" sz="2000" dirty="0"/>
          </a:p>
        </p:txBody>
      </p:sp>
      <p:sp>
        <p:nvSpPr>
          <p:cNvPr id="6" name="Title 1"/>
          <p:cNvSpPr txBox="1">
            <a:spLocks/>
          </p:cNvSpPr>
          <p:nvPr/>
        </p:nvSpPr>
        <p:spPr>
          <a:xfrm>
            <a:off x="457200" y="152400"/>
            <a:ext cx="8686800" cy="1143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smtClean="0">
                <a:ln>
                  <a:noFill/>
                </a:ln>
                <a:solidFill>
                  <a:schemeClr val="tx1"/>
                </a:solidFill>
                <a:effectLst/>
                <a:uLnTx/>
                <a:uFillTx/>
                <a:latin typeface="+mj-lt"/>
                <a:ea typeface="+mj-ea"/>
                <a:cs typeface="+mj-cs"/>
              </a:rPr>
              <a:t>Suicide Prevention</a:t>
            </a:r>
            <a:r>
              <a:rPr kumimoji="0" lang="en-US" sz="3600" b="1" i="1" u="none" strike="noStrike" kern="1200" cap="none" spc="0" normalizeH="0" noProof="0" dirty="0" smtClean="0">
                <a:ln>
                  <a:noFill/>
                </a:ln>
                <a:solidFill>
                  <a:schemeClr val="tx1"/>
                </a:solidFill>
                <a:effectLst/>
                <a:uLnTx/>
                <a:uFillTx/>
                <a:latin typeface="+mj-lt"/>
                <a:ea typeface="+mj-ea"/>
                <a:cs typeface="+mj-cs"/>
              </a:rPr>
              <a:t> </a:t>
            </a:r>
            <a:r>
              <a:rPr lang="en-US" sz="3600" b="1" i="1" noProof="0" dirty="0" smtClean="0">
                <a:latin typeface="+mj-lt"/>
                <a:ea typeface="+mj-ea"/>
                <a:cs typeface="+mj-cs"/>
              </a:rPr>
              <a:t>Council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3200" i="1" dirty="0" smtClean="0">
                <a:latin typeface="+mj-lt"/>
                <a:ea typeface="+mj-ea"/>
                <a:cs typeface="+mj-cs"/>
              </a:rPr>
              <a:t>Strategic Plan Sample</a:t>
            </a:r>
            <a:endParaRPr kumimoji="0" lang="en-US" sz="330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144780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pPr algn="l"/>
            <a:r>
              <a:rPr lang="en-US" sz="3600" b="1" i="1" dirty="0" smtClean="0"/>
              <a:t>Agenda</a:t>
            </a:r>
            <a:endParaRPr lang="en-US" sz="3600" b="1" i="1" dirty="0"/>
          </a:p>
        </p:txBody>
      </p:sp>
      <p:sp>
        <p:nvSpPr>
          <p:cNvPr id="3" name="Content Placeholder 2"/>
          <p:cNvSpPr>
            <a:spLocks noGrp="1"/>
          </p:cNvSpPr>
          <p:nvPr>
            <p:ph idx="1"/>
          </p:nvPr>
        </p:nvSpPr>
        <p:spPr>
          <a:xfrm>
            <a:off x="457200" y="1752600"/>
            <a:ext cx="8458200" cy="4373563"/>
          </a:xfrm>
        </p:spPr>
        <p:txBody>
          <a:bodyPr>
            <a:normAutofit/>
          </a:bodyPr>
          <a:lstStyle/>
          <a:p>
            <a:r>
              <a:rPr lang="en-US" sz="2800" dirty="0" smtClean="0"/>
              <a:t>Background</a:t>
            </a:r>
          </a:p>
          <a:p>
            <a:r>
              <a:rPr lang="en-US" sz="2800" dirty="0" smtClean="0"/>
              <a:t>Development of the </a:t>
            </a:r>
          </a:p>
          <a:p>
            <a:pPr>
              <a:buNone/>
            </a:pPr>
            <a:r>
              <a:rPr lang="en-US" sz="2800" dirty="0" smtClean="0"/>
              <a:t>   SPAP</a:t>
            </a:r>
          </a:p>
          <a:p>
            <a:pPr lvl="1"/>
            <a:r>
              <a:rPr lang="en-US" sz="2400" dirty="0" smtClean="0"/>
              <a:t>Process</a:t>
            </a:r>
          </a:p>
          <a:p>
            <a:pPr lvl="1"/>
            <a:r>
              <a:rPr lang="en-US" sz="2400" dirty="0" smtClean="0"/>
              <a:t>Strategy Organization</a:t>
            </a:r>
          </a:p>
          <a:p>
            <a:pPr lvl="1">
              <a:buNone/>
            </a:pPr>
            <a:endParaRPr lang="en-US" sz="1200" dirty="0" smtClean="0"/>
          </a:p>
          <a:p>
            <a:r>
              <a:rPr lang="en-US" sz="2800" dirty="0" smtClean="0"/>
              <a:t>Suicide Prevention Council</a:t>
            </a:r>
          </a:p>
          <a:p>
            <a:pPr lvl="1"/>
            <a:r>
              <a:rPr lang="en-US" sz="2400" dirty="0" smtClean="0"/>
              <a:t>Mission, Vision, Core Values</a:t>
            </a:r>
          </a:p>
          <a:p>
            <a:pPr lvl="1"/>
            <a:r>
              <a:rPr lang="en-US" sz="2400" dirty="0" smtClean="0"/>
              <a:t>Implementation (Strategic Plan)</a:t>
            </a:r>
          </a:p>
          <a:p>
            <a:endParaRPr lang="en-US" dirty="0" smtClean="0"/>
          </a:p>
          <a:p>
            <a:endParaRPr lang="en-US" dirty="0"/>
          </a:p>
        </p:txBody>
      </p:sp>
      <p:sp>
        <p:nvSpPr>
          <p:cNvPr id="5" name="Rectangle 4"/>
          <p:cNvSpPr>
            <a:spLocks noChangeArrowheads="1"/>
          </p:cNvSpPr>
          <p:nvPr/>
        </p:nvSpPr>
        <p:spPr bwMode="auto">
          <a:xfrm>
            <a:off x="304800" y="6324600"/>
            <a:ext cx="8412162" cy="5715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6" name="Picture 5" descr="ComputerMan.jpg"/>
          <p:cNvPicPr>
            <a:picLocks noChangeAspect="1"/>
          </p:cNvPicPr>
          <p:nvPr/>
        </p:nvPicPr>
        <p:blipFill>
          <a:blip r:embed="rId2" cstate="print"/>
          <a:stretch>
            <a:fillRect/>
          </a:stretch>
        </p:blipFill>
        <p:spPr>
          <a:xfrm>
            <a:off x="5181600" y="1905000"/>
            <a:ext cx="3395967" cy="2253996"/>
          </a:xfrm>
          <a:prstGeom prst="rect">
            <a:avLst/>
          </a:prstGeom>
          <a:ln w="25400">
            <a:solidFill>
              <a:schemeClr val="accent1">
                <a:lumMod val="60000"/>
                <a:lumOff val="40000"/>
              </a:schemeClr>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144780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Rectangle 4"/>
          <p:cNvSpPr>
            <a:spLocks noChangeArrowheads="1"/>
          </p:cNvSpPr>
          <p:nvPr/>
        </p:nvSpPr>
        <p:spPr bwMode="auto">
          <a:xfrm>
            <a:off x="304800" y="6324600"/>
            <a:ext cx="8412162" cy="5715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Content Placeholder 10"/>
          <p:cNvSpPr>
            <a:spLocks noGrp="1"/>
          </p:cNvSpPr>
          <p:nvPr>
            <p:ph idx="1"/>
          </p:nvPr>
        </p:nvSpPr>
        <p:spPr>
          <a:xfrm>
            <a:off x="457200" y="1828800"/>
            <a:ext cx="8229600" cy="4648200"/>
          </a:xfrm>
        </p:spPr>
        <p:txBody>
          <a:bodyPr>
            <a:normAutofit/>
          </a:bodyPr>
          <a:lstStyle/>
          <a:p>
            <a:pPr>
              <a:buNone/>
            </a:pPr>
            <a:r>
              <a:rPr lang="en-US" sz="2000" b="1" u="sng" dirty="0" smtClean="0"/>
              <a:t>Goal #4</a:t>
            </a:r>
            <a:r>
              <a:rPr lang="en-US" sz="2000" dirty="0" smtClean="0"/>
              <a:t>:</a:t>
            </a:r>
            <a:r>
              <a:rPr lang="en-US" sz="2000" b="1" dirty="0" smtClean="0"/>
              <a:t> </a:t>
            </a:r>
            <a:r>
              <a:rPr lang="en-US" sz="2000" dirty="0" smtClean="0"/>
              <a:t>Provide resources to those affected by suicide and suicidal behavior.  </a:t>
            </a:r>
          </a:p>
          <a:p>
            <a:pPr>
              <a:buNone/>
            </a:pPr>
            <a:endParaRPr lang="en-US" sz="2000" dirty="0" smtClean="0"/>
          </a:p>
          <a:p>
            <a:pPr>
              <a:buNone/>
            </a:pPr>
            <a:r>
              <a:rPr lang="en-US" sz="2000" b="1" u="sng" dirty="0" smtClean="0"/>
              <a:t>Objective 4.1</a:t>
            </a:r>
            <a:r>
              <a:rPr lang="en-US" sz="2000" dirty="0" smtClean="0"/>
              <a:t>: Increase the number of physicians and other community service providers who are knowledgeable about suicide prevention, intervention, and </a:t>
            </a:r>
            <a:r>
              <a:rPr lang="en-US" sz="2000" dirty="0" err="1" smtClean="0"/>
              <a:t>postvention</a:t>
            </a:r>
            <a:r>
              <a:rPr lang="en-US" sz="2000" dirty="0" smtClean="0"/>
              <a:t> resources.</a:t>
            </a:r>
          </a:p>
          <a:p>
            <a:pPr>
              <a:buNone/>
            </a:pPr>
            <a:endParaRPr lang="en-US" sz="2000" dirty="0" smtClean="0"/>
          </a:p>
          <a:p>
            <a:pPr>
              <a:buNone/>
            </a:pPr>
            <a:r>
              <a:rPr lang="en-US" sz="2000" b="1" u="sng" dirty="0" smtClean="0"/>
              <a:t>Activity 4.1c</a:t>
            </a:r>
            <a:r>
              <a:rPr lang="en-US" sz="2000" dirty="0" smtClean="0"/>
              <a:t>: Provide resources and training to groups identified in 2.3a.</a:t>
            </a:r>
            <a:endParaRPr lang="en-US" sz="2000" dirty="0"/>
          </a:p>
        </p:txBody>
      </p:sp>
      <p:sp>
        <p:nvSpPr>
          <p:cNvPr id="6" name="Title 1"/>
          <p:cNvSpPr txBox="1">
            <a:spLocks/>
          </p:cNvSpPr>
          <p:nvPr/>
        </p:nvSpPr>
        <p:spPr>
          <a:xfrm>
            <a:off x="457200" y="152400"/>
            <a:ext cx="8686800" cy="1143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smtClean="0">
                <a:ln>
                  <a:noFill/>
                </a:ln>
                <a:solidFill>
                  <a:schemeClr val="tx1"/>
                </a:solidFill>
                <a:effectLst/>
                <a:uLnTx/>
                <a:uFillTx/>
                <a:latin typeface="+mj-lt"/>
                <a:ea typeface="+mj-ea"/>
                <a:cs typeface="+mj-cs"/>
              </a:rPr>
              <a:t>Suicide Prevention</a:t>
            </a:r>
            <a:r>
              <a:rPr kumimoji="0" lang="en-US" sz="3600" b="1" i="1" u="none" strike="noStrike" kern="1200" cap="none" spc="0" normalizeH="0" noProof="0" dirty="0" smtClean="0">
                <a:ln>
                  <a:noFill/>
                </a:ln>
                <a:solidFill>
                  <a:schemeClr val="tx1"/>
                </a:solidFill>
                <a:effectLst/>
                <a:uLnTx/>
                <a:uFillTx/>
                <a:latin typeface="+mj-lt"/>
                <a:ea typeface="+mj-ea"/>
                <a:cs typeface="+mj-cs"/>
              </a:rPr>
              <a:t> </a:t>
            </a:r>
            <a:r>
              <a:rPr lang="en-US" sz="3600" b="1" i="1" noProof="0" dirty="0" smtClean="0">
                <a:latin typeface="+mj-lt"/>
                <a:ea typeface="+mj-ea"/>
                <a:cs typeface="+mj-cs"/>
              </a:rPr>
              <a:t>Council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3200" i="1" dirty="0" smtClean="0">
                <a:latin typeface="+mj-lt"/>
                <a:ea typeface="+mj-ea"/>
                <a:cs typeface="+mj-cs"/>
              </a:rPr>
              <a:t>Strategic Plan Sample</a:t>
            </a:r>
            <a:endParaRPr kumimoji="0" lang="en-US" sz="330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144780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304800" y="152400"/>
            <a:ext cx="8229600" cy="1143000"/>
          </a:xfrm>
        </p:spPr>
        <p:txBody>
          <a:bodyPr>
            <a:normAutofit/>
          </a:bodyPr>
          <a:lstStyle/>
          <a:p>
            <a:pPr algn="l"/>
            <a:r>
              <a:rPr lang="en-US" sz="3600" b="1" i="1" dirty="0" smtClean="0"/>
              <a:t>Questions?</a:t>
            </a:r>
            <a:endParaRPr lang="en-US" sz="3600" b="1" i="1" dirty="0"/>
          </a:p>
        </p:txBody>
      </p:sp>
      <p:sp>
        <p:nvSpPr>
          <p:cNvPr id="5" name="Rectangle 4"/>
          <p:cNvSpPr>
            <a:spLocks noChangeArrowheads="1"/>
          </p:cNvSpPr>
          <p:nvPr/>
        </p:nvSpPr>
        <p:spPr bwMode="auto">
          <a:xfrm>
            <a:off x="304800" y="6324600"/>
            <a:ext cx="8412162" cy="5715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6" name="Picture 5" descr="JWPSunset_Hi.jpg"/>
          <p:cNvPicPr>
            <a:picLocks noChangeAspect="1"/>
          </p:cNvPicPr>
          <p:nvPr/>
        </p:nvPicPr>
        <p:blipFill>
          <a:blip r:embed="rId3" cstate="print"/>
          <a:srcRect t="44444"/>
          <a:stretch>
            <a:fillRect/>
          </a:stretch>
        </p:blipFill>
        <p:spPr>
          <a:xfrm>
            <a:off x="4876800" y="1981200"/>
            <a:ext cx="4006214" cy="3344238"/>
          </a:xfrm>
          <a:prstGeom prst="rect">
            <a:avLst/>
          </a:prstGeom>
          <a:ln w="25400">
            <a:solidFill>
              <a:schemeClr val="accent1">
                <a:lumMod val="60000"/>
                <a:lumOff val="40000"/>
              </a:schemeClr>
            </a:solidFill>
          </a:ln>
        </p:spPr>
      </p:pic>
      <p:sp>
        <p:nvSpPr>
          <p:cNvPr id="7" name="Content Placeholder 10"/>
          <p:cNvSpPr>
            <a:spLocks noGrp="1"/>
          </p:cNvSpPr>
          <p:nvPr>
            <p:ph idx="1"/>
          </p:nvPr>
        </p:nvSpPr>
        <p:spPr>
          <a:xfrm>
            <a:off x="217139" y="3733800"/>
            <a:ext cx="4724400" cy="1828800"/>
          </a:xfrm>
        </p:spPr>
        <p:txBody>
          <a:bodyPr>
            <a:normAutofit/>
          </a:bodyPr>
          <a:lstStyle/>
          <a:p>
            <a:pPr>
              <a:buNone/>
            </a:pPr>
            <a:r>
              <a:rPr lang="en-US" sz="2000" b="1" dirty="0" err="1" smtClean="0"/>
              <a:t>Yeni</a:t>
            </a:r>
            <a:r>
              <a:rPr lang="en-US" sz="2000" b="1" dirty="0" smtClean="0"/>
              <a:t> L. Palomino</a:t>
            </a:r>
            <a:endParaRPr lang="en-US" sz="2000" b="1" dirty="0" smtClean="0"/>
          </a:p>
          <a:p>
            <a:pPr>
              <a:buNone/>
            </a:pPr>
            <a:r>
              <a:rPr lang="en-US" sz="1400" dirty="0" smtClean="0"/>
              <a:t>Program Manager</a:t>
            </a:r>
            <a:endParaRPr lang="en-US" sz="1400" dirty="0" smtClean="0"/>
          </a:p>
          <a:p>
            <a:pPr>
              <a:buNone/>
            </a:pPr>
            <a:r>
              <a:rPr lang="en-US" sz="1400" dirty="0" smtClean="0"/>
              <a:t>Community Health Improvement Partners (CHIP)</a:t>
            </a:r>
          </a:p>
          <a:p>
            <a:pPr>
              <a:buNone/>
            </a:pPr>
            <a:r>
              <a:rPr lang="en-US" sz="1400" dirty="0" smtClean="0"/>
              <a:t>(858) </a:t>
            </a:r>
            <a:r>
              <a:rPr lang="en-US" sz="1400" dirty="0" smtClean="0"/>
              <a:t>609-7969</a:t>
            </a:r>
            <a:endParaRPr lang="en-US" sz="1400" dirty="0" smtClean="0"/>
          </a:p>
          <a:p>
            <a:pPr>
              <a:buNone/>
            </a:pPr>
            <a:r>
              <a:rPr lang="en-US" sz="1400" dirty="0" smtClean="0"/>
              <a:t>ypalomino@sdchip.org</a:t>
            </a:r>
            <a:endParaRPr lang="en-US" sz="1400" dirty="0"/>
          </a:p>
        </p:txBody>
      </p:sp>
      <p:sp>
        <p:nvSpPr>
          <p:cNvPr id="8" name="Content Placeholder 10"/>
          <p:cNvSpPr txBox="1">
            <a:spLocks/>
          </p:cNvSpPr>
          <p:nvPr/>
        </p:nvSpPr>
        <p:spPr>
          <a:xfrm>
            <a:off x="243681" y="1698661"/>
            <a:ext cx="4267200" cy="1828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SPC Monthly Meeting:</a:t>
            </a:r>
          </a:p>
          <a:p>
            <a:pPr marL="800100" lvl="1" indent="-342900">
              <a:spcBef>
                <a:spcPct val="20000"/>
              </a:spcBef>
              <a:buFont typeface="Arial" pitchFamily="34" charset="0"/>
              <a:buChar char="•"/>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Fourth Tuesday of every month</a:t>
            </a:r>
            <a:endParaRPr lang="en-US" sz="1400" dirty="0" smtClean="0"/>
          </a:p>
          <a:p>
            <a:pPr marL="800100" lvl="1" indent="-342900">
              <a:spcBef>
                <a:spcPct val="20000"/>
              </a:spcBef>
              <a:buFont typeface="Arial" pitchFamily="34" charset="0"/>
              <a:buChar char="•"/>
              <a:defRPr/>
            </a:pPr>
            <a:r>
              <a:rPr lang="en-US" sz="1400" dirty="0" smtClean="0"/>
              <a:t>10:00 – 11:30am</a:t>
            </a:r>
          </a:p>
          <a:p>
            <a:pPr marL="800100" lvl="1" indent="-342900">
              <a:spcBef>
                <a:spcPct val="20000"/>
              </a:spcBef>
              <a:buFont typeface="Arial" pitchFamily="34" charset="0"/>
              <a:buChar char="•"/>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HHSA Rosecrans – Coronado Room</a:t>
            </a:r>
            <a:endParaRPr kumimoji="0" lang="en-US" sz="14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en-US" sz="1400" dirty="0" smtClean="0"/>
              <a:t> 	</a:t>
            </a:r>
            <a:r>
              <a:rPr lang="en-US" sz="1400" dirty="0"/>
              <a:t> </a:t>
            </a:r>
            <a:r>
              <a:rPr lang="en-US" sz="1400" dirty="0" smtClean="0"/>
              <a:t>      </a:t>
            </a:r>
            <a:r>
              <a:rPr lang="en-US" sz="1400" dirty="0" smtClean="0"/>
              <a:t>3851 Rosecrans Street </a:t>
            </a:r>
            <a:r>
              <a:rPr lang="en-US" sz="1400" dirty="0" smtClean="0"/>
              <a:t>	</a:t>
            </a:r>
            <a:endParaRPr lang="en-US" sz="14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lang="en-US" sz="1400" dirty="0"/>
              <a:t>	</a:t>
            </a:r>
            <a:r>
              <a:rPr lang="en-US" sz="1400" dirty="0" smtClean="0"/>
              <a:t>       </a:t>
            </a:r>
            <a:r>
              <a:rPr lang="en-US" sz="1400" dirty="0" smtClean="0"/>
              <a:t>San </a:t>
            </a:r>
            <a:r>
              <a:rPr lang="en-US" sz="1400" dirty="0" smtClean="0"/>
              <a:t>Diego </a:t>
            </a:r>
            <a:r>
              <a:rPr lang="en-US" sz="1400" dirty="0" smtClean="0"/>
              <a:t>CA</a:t>
            </a:r>
            <a:endParaRPr lang="en-US" sz="1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144780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ormAutofit/>
          </a:bodyPr>
          <a:lstStyle/>
          <a:p>
            <a:pPr algn="l"/>
            <a:r>
              <a:rPr lang="en-US" sz="3600" b="1" i="1" dirty="0" smtClean="0"/>
              <a:t>Background</a:t>
            </a:r>
            <a:endParaRPr lang="en-US" sz="3600" b="1" i="1" dirty="0"/>
          </a:p>
        </p:txBody>
      </p:sp>
      <p:sp>
        <p:nvSpPr>
          <p:cNvPr id="3" name="Content Placeholder 2"/>
          <p:cNvSpPr>
            <a:spLocks noGrp="1"/>
          </p:cNvSpPr>
          <p:nvPr>
            <p:ph idx="1"/>
          </p:nvPr>
        </p:nvSpPr>
        <p:spPr>
          <a:xfrm>
            <a:off x="4800600" y="2667000"/>
            <a:ext cx="3581400" cy="838200"/>
          </a:xfrm>
        </p:spPr>
        <p:txBody>
          <a:bodyPr anchor="t">
            <a:normAutofit/>
          </a:bodyPr>
          <a:lstStyle/>
          <a:p>
            <a:pPr algn="ctr">
              <a:buNone/>
            </a:pPr>
            <a:r>
              <a:rPr lang="en-US" sz="3600" b="1" dirty="0" smtClean="0">
                <a:latin typeface="Bauhaus 93" pitchFamily="82" charset="0"/>
              </a:rPr>
              <a:t>One per Day</a:t>
            </a:r>
          </a:p>
          <a:p>
            <a:endParaRPr lang="en-US" dirty="0" smtClean="0"/>
          </a:p>
          <a:p>
            <a:endParaRPr lang="en-US" dirty="0"/>
          </a:p>
        </p:txBody>
      </p:sp>
      <p:sp>
        <p:nvSpPr>
          <p:cNvPr id="5" name="Rectangle 4"/>
          <p:cNvSpPr>
            <a:spLocks noChangeArrowheads="1"/>
          </p:cNvSpPr>
          <p:nvPr/>
        </p:nvSpPr>
        <p:spPr bwMode="auto">
          <a:xfrm>
            <a:off x="304800" y="6324600"/>
            <a:ext cx="8412162" cy="5715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Content Placeholder 2"/>
          <p:cNvSpPr txBox="1">
            <a:spLocks/>
          </p:cNvSpPr>
          <p:nvPr/>
        </p:nvSpPr>
        <p:spPr>
          <a:xfrm>
            <a:off x="381000" y="1752600"/>
            <a:ext cx="4648200" cy="685800"/>
          </a:xfrm>
          <a:prstGeom prst="rect">
            <a:avLst/>
          </a:prstGeom>
        </p:spPr>
        <p:txBody>
          <a:bodyPr vert="horz" lIns="91440" tIns="45720" rIns="91440" bIns="45720" rtlCol="0" anchor="t">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b="1" i="1" dirty="0" smtClean="0">
                <a:latin typeface="Bodoni" pitchFamily="18" charset="0"/>
              </a:rPr>
              <a:t>Every 16 minutes</a:t>
            </a:r>
            <a:endParaRPr kumimoji="0" lang="en-US" sz="3200" b="1" i="1" u="none" strike="noStrike" kern="1200" cap="none" spc="0" normalizeH="0" baseline="0" noProof="0" dirty="0" smtClean="0">
              <a:ln>
                <a:noFill/>
              </a:ln>
              <a:solidFill>
                <a:schemeClr val="tx1"/>
              </a:solidFill>
              <a:effectLst/>
              <a:uLnTx/>
              <a:uFillTx/>
              <a:latin typeface="Bodoni"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762000" y="5105400"/>
            <a:ext cx="7162800" cy="609600"/>
          </a:xfrm>
          <a:prstGeom prst="rect">
            <a:avLst/>
          </a:prstGeom>
        </p:spPr>
        <p:txBody>
          <a:bodyPr vert="horz" lIns="91440" tIns="45720" rIns="91440" bIns="45720" rtlCol="0" anchor="t">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5400" dirty="0" smtClean="0">
                <a:latin typeface="Biondi" pitchFamily="2" charset="0"/>
              </a:rPr>
              <a:t>Six-fold increase</a:t>
            </a:r>
            <a:endParaRPr kumimoji="0" lang="en-US" sz="5400" b="0" i="0" u="none" strike="noStrike" kern="1200" cap="none" spc="0" normalizeH="0" baseline="0" noProof="0" dirty="0" smtClean="0">
              <a:ln>
                <a:noFill/>
              </a:ln>
              <a:solidFill>
                <a:schemeClr val="tx1"/>
              </a:solidFill>
              <a:effectLst/>
              <a:uLnTx/>
              <a:uFillTx/>
              <a:latin typeface="Biondi" pitchFamily="2"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1752600" y="3733800"/>
            <a:ext cx="3581400" cy="838200"/>
          </a:xfrm>
          <a:prstGeom prst="rect">
            <a:avLst/>
          </a:prstGeom>
        </p:spPr>
        <p:txBody>
          <a:bodyPr vert="horz" lIns="91440" tIns="45720" rIns="91440" bIns="45720" rtlCol="0" anchor="t">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400" b="1" i="0" u="none" strike="noStrike" kern="1200" cap="none" spc="0" normalizeH="0" baseline="0" noProof="0" dirty="0" smtClean="0">
                <a:ln>
                  <a:noFill/>
                </a:ln>
                <a:solidFill>
                  <a:schemeClr val="tx1"/>
                </a:solidFill>
                <a:effectLst/>
                <a:uLnTx/>
                <a:uFillTx/>
                <a:latin typeface="Castellar" pitchFamily="18" charset="0"/>
              </a:rPr>
              <a:t>11</a:t>
            </a:r>
            <a:r>
              <a:rPr kumimoji="0" lang="en-US" sz="5400" b="1" i="0" u="none" strike="noStrike" kern="1200" cap="none" spc="0" normalizeH="0" noProof="0" dirty="0" smtClean="0">
                <a:ln>
                  <a:noFill/>
                </a:ln>
                <a:solidFill>
                  <a:schemeClr val="tx1"/>
                </a:solidFill>
                <a:effectLst/>
                <a:uLnTx/>
                <a:uFillTx/>
                <a:latin typeface="Castellar" pitchFamily="18" charset="0"/>
              </a:rPr>
              <a:t> TO </a:t>
            </a:r>
            <a:r>
              <a:rPr kumimoji="0" lang="en-US" sz="5400" b="1" i="0" u="none" strike="noStrike" kern="1200" cap="none" spc="0" normalizeH="0" baseline="0" noProof="0" dirty="0" smtClean="0">
                <a:ln>
                  <a:noFill/>
                </a:ln>
                <a:solidFill>
                  <a:schemeClr val="tx1"/>
                </a:solidFill>
                <a:effectLst/>
                <a:uLnTx/>
                <a:uFillTx/>
                <a:latin typeface="Castellar" pitchFamily="18" charset="0"/>
              </a:rPr>
              <a:t>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144780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457200" y="0"/>
            <a:ext cx="8229600" cy="1417638"/>
          </a:xfrm>
        </p:spPr>
        <p:txBody>
          <a:bodyPr>
            <a:normAutofit/>
          </a:bodyPr>
          <a:lstStyle/>
          <a:p>
            <a:pPr algn="l"/>
            <a:r>
              <a:rPr lang="en-US" sz="3600" b="1" i="1" dirty="0" smtClean="0"/>
              <a:t>Development of the SPAP - </a:t>
            </a:r>
            <a:br>
              <a:rPr lang="en-US" sz="3600" b="1" i="1" dirty="0" smtClean="0"/>
            </a:br>
            <a:r>
              <a:rPr lang="en-US" sz="3200" i="1" dirty="0" smtClean="0"/>
              <a:t>Process</a:t>
            </a:r>
            <a:endParaRPr lang="en-US" sz="3200" i="1" dirty="0"/>
          </a:p>
        </p:txBody>
      </p:sp>
      <p:sp>
        <p:nvSpPr>
          <p:cNvPr id="5" name="Rectangle 4"/>
          <p:cNvSpPr>
            <a:spLocks noChangeArrowheads="1"/>
          </p:cNvSpPr>
          <p:nvPr/>
        </p:nvSpPr>
        <p:spPr bwMode="auto">
          <a:xfrm>
            <a:off x="304800" y="6324600"/>
            <a:ext cx="8412162" cy="5715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6" name="Picture 5" descr="Action Plan timeline 9 20 11.jpg"/>
          <p:cNvPicPr>
            <a:picLocks noChangeAspect="1"/>
          </p:cNvPicPr>
          <p:nvPr/>
        </p:nvPicPr>
        <p:blipFill>
          <a:blip r:embed="rId2" cstate="print"/>
          <a:srcRect l="4167" t="10980" r="5833" b="14902"/>
          <a:stretch>
            <a:fillRect/>
          </a:stretch>
        </p:blipFill>
        <p:spPr>
          <a:xfrm>
            <a:off x="0" y="1447800"/>
            <a:ext cx="9144000" cy="4572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144780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457200" y="0"/>
            <a:ext cx="8229600" cy="1417638"/>
          </a:xfrm>
        </p:spPr>
        <p:txBody>
          <a:bodyPr>
            <a:normAutofit/>
          </a:bodyPr>
          <a:lstStyle/>
          <a:p>
            <a:pPr algn="l"/>
            <a:r>
              <a:rPr lang="en-US" sz="3600" b="1" i="1" dirty="0" smtClean="0"/>
              <a:t>SPAP Needs Assessment -</a:t>
            </a:r>
            <a:br>
              <a:rPr lang="en-US" sz="3600" b="1" i="1" dirty="0" smtClean="0"/>
            </a:br>
            <a:r>
              <a:rPr lang="en-US" sz="3200" i="1" dirty="0" smtClean="0"/>
              <a:t>Key</a:t>
            </a:r>
            <a:r>
              <a:rPr lang="en-US" sz="3200" b="1" i="1" dirty="0" smtClean="0"/>
              <a:t> </a:t>
            </a:r>
            <a:r>
              <a:rPr lang="en-US" sz="3200" i="1" dirty="0" smtClean="0"/>
              <a:t>Target Populations</a:t>
            </a:r>
            <a:endParaRPr lang="en-US" sz="3200" i="1" dirty="0"/>
          </a:p>
        </p:txBody>
      </p:sp>
      <p:sp>
        <p:nvSpPr>
          <p:cNvPr id="5" name="Rectangle 4"/>
          <p:cNvSpPr>
            <a:spLocks noChangeArrowheads="1"/>
          </p:cNvSpPr>
          <p:nvPr/>
        </p:nvSpPr>
        <p:spPr bwMode="auto">
          <a:xfrm>
            <a:off x="304800" y="6324600"/>
            <a:ext cx="8412162" cy="5715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Content Placeholder 8"/>
          <p:cNvSpPr>
            <a:spLocks noGrp="1"/>
          </p:cNvSpPr>
          <p:nvPr>
            <p:ph idx="1"/>
          </p:nvPr>
        </p:nvSpPr>
        <p:spPr>
          <a:xfrm>
            <a:off x="152400" y="1600200"/>
            <a:ext cx="4343400" cy="4800600"/>
          </a:xfrm>
        </p:spPr>
        <p:txBody>
          <a:bodyPr>
            <a:normAutofit fontScale="92500"/>
          </a:bodyPr>
          <a:lstStyle/>
          <a:p>
            <a:pPr>
              <a:lnSpc>
                <a:spcPct val="150000"/>
              </a:lnSpc>
            </a:pPr>
            <a:r>
              <a:rPr lang="en-US" sz="2300" dirty="0" smtClean="0"/>
              <a:t>Lesbian</a:t>
            </a:r>
            <a:r>
              <a:rPr lang="en-US" sz="2300" dirty="0"/>
              <a:t>, Gay, Bisexual, Transgender (LGBT); </a:t>
            </a:r>
          </a:p>
          <a:p>
            <a:pPr>
              <a:lnSpc>
                <a:spcPct val="150000"/>
              </a:lnSpc>
            </a:pPr>
            <a:r>
              <a:rPr lang="en-US" sz="2300" dirty="0"/>
              <a:t>Native American; </a:t>
            </a:r>
          </a:p>
          <a:p>
            <a:pPr>
              <a:lnSpc>
                <a:spcPct val="150000"/>
              </a:lnSpc>
            </a:pPr>
            <a:r>
              <a:rPr lang="en-US" sz="2300" dirty="0"/>
              <a:t>Latino; </a:t>
            </a:r>
          </a:p>
          <a:p>
            <a:pPr>
              <a:lnSpc>
                <a:spcPct val="150000"/>
              </a:lnSpc>
            </a:pPr>
            <a:r>
              <a:rPr lang="en-US" sz="2300" dirty="0"/>
              <a:t>Older Adults - ages 65 years and older; </a:t>
            </a:r>
          </a:p>
          <a:p>
            <a:pPr>
              <a:lnSpc>
                <a:spcPct val="150000"/>
              </a:lnSpc>
            </a:pPr>
            <a:r>
              <a:rPr lang="en-US" sz="2300" dirty="0"/>
              <a:t>Asian/Pacific Islander (API); </a:t>
            </a:r>
          </a:p>
          <a:p>
            <a:pPr>
              <a:lnSpc>
                <a:spcPct val="150000"/>
              </a:lnSpc>
            </a:pPr>
            <a:r>
              <a:rPr lang="en-US" sz="2300" dirty="0"/>
              <a:t>Transitional Age Youth (TAY) </a:t>
            </a:r>
            <a:r>
              <a:rPr lang="en-US" sz="2300" dirty="0" smtClean="0"/>
              <a:t>ages </a:t>
            </a:r>
            <a:r>
              <a:rPr lang="en-US" sz="2300" dirty="0"/>
              <a:t>18-24 years. </a:t>
            </a:r>
          </a:p>
          <a:p>
            <a:pPr>
              <a:lnSpc>
                <a:spcPct val="150000"/>
              </a:lnSpc>
            </a:pPr>
            <a:endParaRPr lang="en-US" dirty="0"/>
          </a:p>
        </p:txBody>
      </p:sp>
      <p:pic>
        <p:nvPicPr>
          <p:cNvPr id="7" name="Picture 6" descr="friends.jpg"/>
          <p:cNvPicPr>
            <a:picLocks noChangeAspect="1"/>
          </p:cNvPicPr>
          <p:nvPr/>
        </p:nvPicPr>
        <p:blipFill>
          <a:blip r:embed="rId3" cstate="print"/>
          <a:stretch>
            <a:fillRect/>
          </a:stretch>
        </p:blipFill>
        <p:spPr>
          <a:xfrm>
            <a:off x="4572000" y="2514600"/>
            <a:ext cx="4114395" cy="2740507"/>
          </a:xfrm>
          <a:prstGeom prst="rect">
            <a:avLst/>
          </a:prstGeom>
          <a:ln w="25400">
            <a:solidFill>
              <a:schemeClr val="accent1">
                <a:lumMod val="60000"/>
                <a:lumOff val="40000"/>
              </a:schemeClr>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144780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Rectangle 4"/>
          <p:cNvSpPr>
            <a:spLocks noChangeArrowheads="1"/>
          </p:cNvSpPr>
          <p:nvPr/>
        </p:nvSpPr>
        <p:spPr bwMode="auto">
          <a:xfrm>
            <a:off x="304800" y="6324600"/>
            <a:ext cx="8412162" cy="5715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Content Placeholder 8"/>
          <p:cNvSpPr txBox="1">
            <a:spLocks/>
          </p:cNvSpPr>
          <p:nvPr/>
        </p:nvSpPr>
        <p:spPr>
          <a:xfrm>
            <a:off x="304800" y="1676400"/>
            <a:ext cx="8458200" cy="4724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chemeClr val="tx1"/>
                </a:solidFill>
                <a:effectLst/>
                <a:uLnTx/>
                <a:uFillTx/>
                <a:latin typeface="+mn-lt"/>
                <a:ea typeface="+mn-ea"/>
                <a:cs typeface="+mn-cs"/>
              </a:rPr>
              <a:t>Veterans;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chemeClr val="tx1"/>
                </a:solidFill>
                <a:effectLst/>
                <a:uLnTx/>
                <a:uFillTx/>
                <a:latin typeface="+mn-lt"/>
                <a:ea typeface="+mn-ea"/>
                <a:cs typeface="+mn-cs"/>
              </a:rPr>
              <a:t>Middle</a:t>
            </a:r>
            <a:r>
              <a:rPr kumimoji="0" lang="en-US" sz="2100" b="0" i="0" u="none" strike="noStrike" kern="1200" cap="none" spc="0" normalizeH="0" noProof="0" dirty="0" smtClean="0">
                <a:ln>
                  <a:noFill/>
                </a:ln>
                <a:solidFill>
                  <a:schemeClr val="tx1"/>
                </a:solidFill>
                <a:effectLst/>
                <a:uLnTx/>
                <a:uFillTx/>
                <a:latin typeface="+mn-lt"/>
                <a:ea typeface="+mn-ea"/>
                <a:cs typeface="+mn-cs"/>
              </a:rPr>
              <a:t> aged men;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100" baseline="0" dirty="0" smtClean="0"/>
              <a:t>Older</a:t>
            </a:r>
            <a:r>
              <a:rPr lang="en-US" sz="2100" dirty="0" smtClean="0"/>
              <a:t> adults (65+);</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100" dirty="0" smtClean="0"/>
              <a:t>Recently divorced or </a:t>
            </a:r>
          </a:p>
          <a:p>
            <a:pPr marL="342900" marR="0" lvl="0" indent="-342900" algn="l" defTabSz="914400" rtl="0" eaLnBrk="1" fontAlgn="auto" latinLnBrk="0" hangingPunct="1">
              <a:lnSpc>
                <a:spcPct val="100000"/>
              </a:lnSpc>
              <a:spcBef>
                <a:spcPct val="20000"/>
              </a:spcBef>
              <a:spcAft>
                <a:spcPts val="0"/>
              </a:spcAft>
              <a:buClrTx/>
              <a:buSzTx/>
              <a:tabLst/>
              <a:defRPr/>
            </a:pPr>
            <a:r>
              <a:rPr lang="en-US" sz="2100" dirty="0" smtClean="0"/>
              <a:t>    separated;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100" dirty="0" smtClean="0"/>
              <a:t>History of:</a:t>
            </a:r>
          </a:p>
          <a:p>
            <a:pPr marL="800100" lvl="1" indent="-342900">
              <a:spcBef>
                <a:spcPct val="20000"/>
              </a:spcBef>
              <a:buFont typeface="Arial" pitchFamily="34" charset="0"/>
              <a:buChar char="•"/>
            </a:pPr>
            <a:r>
              <a:rPr kumimoji="0" lang="en-US" sz="2100" b="0" i="0" u="none" strike="noStrike" kern="1200" cap="none" spc="0" normalizeH="0" baseline="0" noProof="0" dirty="0" smtClean="0">
                <a:ln>
                  <a:noFill/>
                </a:ln>
                <a:solidFill>
                  <a:schemeClr val="tx1"/>
                </a:solidFill>
                <a:effectLst/>
                <a:uLnTx/>
                <a:uFillTx/>
                <a:latin typeface="+mn-lt"/>
                <a:ea typeface="+mn-ea"/>
                <a:cs typeface="+mn-cs"/>
              </a:rPr>
              <a:t>Substance</a:t>
            </a:r>
            <a:r>
              <a:rPr kumimoji="0" lang="en-US" sz="2100" b="0" i="0" u="none" strike="noStrike" kern="1200" cap="none" spc="0" normalizeH="0" noProof="0" dirty="0" smtClean="0">
                <a:ln>
                  <a:noFill/>
                </a:ln>
                <a:solidFill>
                  <a:schemeClr val="tx1"/>
                </a:solidFill>
                <a:effectLst/>
                <a:uLnTx/>
                <a:uFillTx/>
                <a:latin typeface="+mn-lt"/>
                <a:ea typeface="+mn-ea"/>
                <a:cs typeface="+mn-cs"/>
              </a:rPr>
              <a:t> abuse;</a:t>
            </a:r>
          </a:p>
          <a:p>
            <a:pPr marL="800100" lvl="1" indent="-342900">
              <a:spcBef>
                <a:spcPct val="20000"/>
              </a:spcBef>
              <a:buFont typeface="Arial" pitchFamily="34" charset="0"/>
              <a:buChar char="•"/>
            </a:pPr>
            <a:r>
              <a:rPr lang="en-US" sz="2100" baseline="0" dirty="0" smtClean="0"/>
              <a:t>Sexual</a:t>
            </a:r>
            <a:r>
              <a:rPr lang="en-US" sz="2100" dirty="0" smtClean="0"/>
              <a:t> abuse;</a:t>
            </a:r>
          </a:p>
          <a:p>
            <a:pPr marL="800100" lvl="1" indent="-342900">
              <a:spcBef>
                <a:spcPct val="20000"/>
              </a:spcBef>
              <a:buFont typeface="Arial" pitchFamily="34" charset="0"/>
              <a:buChar char="•"/>
            </a:pPr>
            <a:r>
              <a:rPr kumimoji="0" lang="en-US" sz="2100" b="0" i="0" u="none" strike="noStrike" kern="1200" cap="none" spc="0" normalizeH="0" baseline="0" noProof="0" dirty="0" smtClean="0">
                <a:ln>
                  <a:noFill/>
                </a:ln>
                <a:solidFill>
                  <a:schemeClr val="tx1"/>
                </a:solidFill>
                <a:effectLst/>
                <a:uLnTx/>
                <a:uFillTx/>
                <a:latin typeface="+mn-lt"/>
                <a:ea typeface="+mn-ea"/>
                <a:cs typeface="+mn-cs"/>
              </a:rPr>
              <a:t>Previous suicide attempt;</a:t>
            </a:r>
          </a:p>
          <a:p>
            <a:pPr marL="800100" lvl="1" indent="-342900">
              <a:spcBef>
                <a:spcPct val="20000"/>
              </a:spcBef>
              <a:buFont typeface="Arial" pitchFamily="34" charset="0"/>
              <a:buChar char="•"/>
            </a:pPr>
            <a:r>
              <a:rPr lang="en-US" sz="2100" dirty="0" smtClean="0"/>
              <a:t>Suicide in family;</a:t>
            </a:r>
          </a:p>
          <a:p>
            <a:pPr marL="800100" lvl="1" indent="-342900">
              <a:spcBef>
                <a:spcPct val="20000"/>
              </a:spcBef>
              <a:buFont typeface="Arial" pitchFamily="34" charset="0"/>
              <a:buChar char="•"/>
            </a:pPr>
            <a:r>
              <a:rPr kumimoji="0" lang="en-US" sz="2100" b="0" i="0" u="none" strike="noStrike" kern="1200" cap="none" spc="0" normalizeH="0" baseline="0" noProof="0" dirty="0" smtClean="0">
                <a:ln>
                  <a:noFill/>
                </a:ln>
                <a:solidFill>
                  <a:schemeClr val="tx1"/>
                </a:solidFill>
                <a:effectLst/>
                <a:uLnTx/>
                <a:uFillTx/>
                <a:latin typeface="+mn-lt"/>
                <a:ea typeface="+mn-ea"/>
                <a:cs typeface="+mn-cs"/>
              </a:rPr>
              <a:t>Chronic</a:t>
            </a:r>
            <a:r>
              <a:rPr kumimoji="0" lang="en-US" sz="2100" b="0" i="0" u="none" strike="noStrike" kern="1200" cap="none" spc="0" normalizeH="0" noProof="0" dirty="0" smtClean="0">
                <a:ln>
                  <a:noFill/>
                </a:ln>
                <a:solidFill>
                  <a:schemeClr val="tx1"/>
                </a:solidFill>
                <a:effectLst/>
                <a:uLnTx/>
                <a:uFillTx/>
                <a:latin typeface="+mn-lt"/>
                <a:ea typeface="+mn-ea"/>
                <a:cs typeface="+mn-cs"/>
              </a:rPr>
              <a:t> mental health disorder;</a:t>
            </a:r>
          </a:p>
          <a:p>
            <a:pPr marL="800100" lvl="1" indent="-342900">
              <a:spcBef>
                <a:spcPct val="20000"/>
              </a:spcBef>
              <a:buFont typeface="Arial" pitchFamily="34" charset="0"/>
              <a:buChar char="•"/>
            </a:pPr>
            <a:r>
              <a:rPr lang="en-US" sz="2100" baseline="0" dirty="0" smtClean="0"/>
              <a:t>Co-occurring</a:t>
            </a:r>
            <a:r>
              <a:rPr lang="en-US" sz="2100" dirty="0" smtClean="0"/>
              <a:t> disorders.</a:t>
            </a:r>
            <a:endParaRPr kumimoji="0" lang="en-US" sz="21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Title 1"/>
          <p:cNvSpPr>
            <a:spLocks noGrp="1"/>
          </p:cNvSpPr>
          <p:nvPr>
            <p:ph type="title"/>
          </p:nvPr>
        </p:nvSpPr>
        <p:spPr>
          <a:xfrm>
            <a:off x="457200" y="0"/>
            <a:ext cx="8229600" cy="1417638"/>
          </a:xfrm>
        </p:spPr>
        <p:txBody>
          <a:bodyPr>
            <a:normAutofit/>
          </a:bodyPr>
          <a:lstStyle/>
          <a:p>
            <a:pPr algn="l"/>
            <a:r>
              <a:rPr lang="en-US" sz="3600" b="1" i="1" dirty="0" smtClean="0"/>
              <a:t>SPAP Needs Assessment -</a:t>
            </a:r>
            <a:br>
              <a:rPr lang="en-US" sz="3600" b="1" i="1" dirty="0" smtClean="0"/>
            </a:br>
            <a:r>
              <a:rPr lang="en-US" sz="3200" i="1" dirty="0" smtClean="0"/>
              <a:t>High Risk Populations</a:t>
            </a:r>
            <a:endParaRPr lang="en-US" sz="3200" i="1" dirty="0"/>
          </a:p>
        </p:txBody>
      </p:sp>
      <p:pic>
        <p:nvPicPr>
          <p:cNvPr id="6" name="Picture 5" descr="olderwhiteman.JPG"/>
          <p:cNvPicPr>
            <a:picLocks noChangeAspect="1"/>
          </p:cNvPicPr>
          <p:nvPr/>
        </p:nvPicPr>
        <p:blipFill>
          <a:blip r:embed="rId3" cstate="print"/>
          <a:stretch>
            <a:fillRect/>
          </a:stretch>
        </p:blipFill>
        <p:spPr>
          <a:xfrm>
            <a:off x="4724400" y="1905000"/>
            <a:ext cx="3885593" cy="2588107"/>
          </a:xfrm>
          <a:prstGeom prst="rect">
            <a:avLst/>
          </a:prstGeom>
          <a:ln w="25400">
            <a:solidFill>
              <a:schemeClr val="accent1">
                <a:lumMod val="60000"/>
                <a:lumOff val="40000"/>
              </a:schemeClr>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144780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Rectangle 4"/>
          <p:cNvSpPr>
            <a:spLocks noChangeArrowheads="1"/>
          </p:cNvSpPr>
          <p:nvPr/>
        </p:nvSpPr>
        <p:spPr bwMode="auto">
          <a:xfrm>
            <a:off x="304800" y="6324600"/>
            <a:ext cx="8412162" cy="5715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4098" name="Picture 2"/>
          <p:cNvPicPr>
            <a:picLocks noChangeAspect="1" noChangeArrowheads="1"/>
          </p:cNvPicPr>
          <p:nvPr/>
        </p:nvPicPr>
        <p:blipFill>
          <a:blip r:embed="rId3" cstate="print"/>
          <a:srcRect/>
          <a:stretch>
            <a:fillRect/>
          </a:stretch>
        </p:blipFill>
        <p:spPr bwMode="auto">
          <a:xfrm>
            <a:off x="1492161" y="2286000"/>
            <a:ext cx="6173516" cy="3200400"/>
          </a:xfrm>
          <a:prstGeom prst="rect">
            <a:avLst/>
          </a:prstGeom>
          <a:noFill/>
          <a:ln w="25400" algn="in">
            <a:noFill/>
            <a:miter lim="800000"/>
            <a:headEnd/>
            <a:tailEnd/>
          </a:ln>
          <a:effectLst/>
        </p:spPr>
      </p:pic>
      <p:sp>
        <p:nvSpPr>
          <p:cNvPr id="8" name="Title 1"/>
          <p:cNvSpPr txBox="1">
            <a:spLocks/>
          </p:cNvSpPr>
          <p:nvPr/>
        </p:nvSpPr>
        <p:spPr>
          <a:xfrm>
            <a:off x="457200" y="152400"/>
            <a:ext cx="8229600" cy="1143000"/>
          </a:xfrm>
          <a:prstGeom prst="rect">
            <a:avLst/>
          </a:prstGeom>
        </p:spPr>
        <p:txBody>
          <a:bodyPr vert="horz" lIns="91440" tIns="45720" rIns="91440" bIns="45720" rtlCol="0" anchor="ct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smtClean="0">
                <a:ln>
                  <a:noFill/>
                </a:ln>
                <a:solidFill>
                  <a:schemeClr val="tx1"/>
                </a:solidFill>
                <a:effectLst/>
                <a:uLnTx/>
                <a:uFillTx/>
                <a:latin typeface="+mj-lt"/>
                <a:ea typeface="+mj-ea"/>
                <a:cs typeface="+mj-cs"/>
              </a:rPr>
              <a:t>Development of the SPAP - </a:t>
            </a:r>
            <a:br>
              <a:rPr kumimoji="0" lang="en-US" sz="3600" b="1" i="1" u="none" strike="noStrike" kern="1200" cap="none" spc="0" normalizeH="0" baseline="0" noProof="0" dirty="0" smtClean="0">
                <a:ln>
                  <a:noFill/>
                </a:ln>
                <a:solidFill>
                  <a:schemeClr val="tx1"/>
                </a:solidFill>
                <a:effectLst/>
                <a:uLnTx/>
                <a:uFillTx/>
                <a:latin typeface="+mj-lt"/>
                <a:ea typeface="+mj-ea"/>
                <a:cs typeface="+mj-cs"/>
              </a:rPr>
            </a:br>
            <a:r>
              <a:rPr kumimoji="0" lang="en-US" sz="3600" b="0" i="1" u="none" strike="noStrike" kern="1200" cap="none" spc="0" normalizeH="0" baseline="0" noProof="0" dirty="0" smtClean="0">
                <a:ln>
                  <a:noFill/>
                </a:ln>
                <a:solidFill>
                  <a:schemeClr val="tx1"/>
                </a:solidFill>
                <a:effectLst/>
                <a:uLnTx/>
                <a:uFillTx/>
                <a:latin typeface="+mj-lt"/>
                <a:ea typeface="+mj-ea"/>
                <a:cs typeface="+mj-cs"/>
              </a:rPr>
              <a:t>Spectrum</a:t>
            </a:r>
            <a:r>
              <a:rPr lang="en-US" sz="3600" i="1" dirty="0" smtClean="0">
                <a:latin typeface="+mj-lt"/>
                <a:ea typeface="+mj-ea"/>
                <a:cs typeface="+mj-cs"/>
              </a:rPr>
              <a:t> of Interventions</a:t>
            </a:r>
            <a:endParaRPr kumimoji="0" lang="en-US"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9" name="Oval 8"/>
          <p:cNvSpPr/>
          <p:nvPr/>
        </p:nvSpPr>
        <p:spPr>
          <a:xfrm rot="1461686">
            <a:off x="831755" y="2966753"/>
            <a:ext cx="4648200" cy="2819400"/>
          </a:xfrm>
          <a:prstGeom prst="ellipse">
            <a:avLst/>
          </a:prstGeom>
          <a:noFill/>
          <a:ln w="762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144780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Rectangle 4"/>
          <p:cNvSpPr>
            <a:spLocks noChangeArrowheads="1"/>
          </p:cNvSpPr>
          <p:nvPr/>
        </p:nvSpPr>
        <p:spPr bwMode="auto">
          <a:xfrm>
            <a:off x="304800" y="6324600"/>
            <a:ext cx="8412162" cy="5715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4098" name="Picture 2"/>
          <p:cNvPicPr>
            <a:picLocks noChangeAspect="1" noChangeArrowheads="1"/>
          </p:cNvPicPr>
          <p:nvPr/>
        </p:nvPicPr>
        <p:blipFill>
          <a:blip r:embed="rId3" cstate="print"/>
          <a:srcRect/>
          <a:stretch>
            <a:fillRect/>
          </a:stretch>
        </p:blipFill>
        <p:spPr bwMode="auto">
          <a:xfrm>
            <a:off x="1492161" y="2286000"/>
            <a:ext cx="6173516" cy="3200400"/>
          </a:xfrm>
          <a:prstGeom prst="rect">
            <a:avLst/>
          </a:prstGeom>
          <a:noFill/>
          <a:ln w="25400" algn="in">
            <a:noFill/>
            <a:miter lim="800000"/>
            <a:headEnd/>
            <a:tailEnd/>
          </a:ln>
          <a:effectLst/>
        </p:spPr>
      </p:pic>
      <p:sp>
        <p:nvSpPr>
          <p:cNvPr id="8" name="Title 1"/>
          <p:cNvSpPr txBox="1">
            <a:spLocks/>
          </p:cNvSpPr>
          <p:nvPr/>
        </p:nvSpPr>
        <p:spPr>
          <a:xfrm>
            <a:off x="457200" y="152400"/>
            <a:ext cx="8229600" cy="1143000"/>
          </a:xfrm>
          <a:prstGeom prst="rect">
            <a:avLst/>
          </a:prstGeom>
        </p:spPr>
        <p:txBody>
          <a:bodyPr vert="horz" lIns="91440" tIns="45720" rIns="91440" bIns="45720" rtlCol="0" anchor="ct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smtClean="0">
                <a:ln>
                  <a:noFill/>
                </a:ln>
                <a:solidFill>
                  <a:schemeClr val="tx1"/>
                </a:solidFill>
                <a:effectLst/>
                <a:uLnTx/>
                <a:uFillTx/>
                <a:latin typeface="+mj-lt"/>
                <a:ea typeface="+mj-ea"/>
                <a:cs typeface="+mj-cs"/>
              </a:rPr>
              <a:t>Development of the SPAP - </a:t>
            </a:r>
            <a:br>
              <a:rPr kumimoji="0" lang="en-US" sz="3600" b="1" i="1" u="none" strike="noStrike" kern="1200" cap="none" spc="0" normalizeH="0" baseline="0" noProof="0" dirty="0" smtClean="0">
                <a:ln>
                  <a:noFill/>
                </a:ln>
                <a:solidFill>
                  <a:schemeClr val="tx1"/>
                </a:solidFill>
                <a:effectLst/>
                <a:uLnTx/>
                <a:uFillTx/>
                <a:latin typeface="+mj-lt"/>
                <a:ea typeface="+mj-ea"/>
                <a:cs typeface="+mj-cs"/>
              </a:rPr>
            </a:br>
            <a:r>
              <a:rPr kumimoji="0" lang="en-US" sz="3600" b="0" i="1" u="none" strike="noStrike" kern="1200" cap="none" spc="0" normalizeH="0" baseline="0" noProof="0" dirty="0" smtClean="0">
                <a:ln>
                  <a:noFill/>
                </a:ln>
                <a:solidFill>
                  <a:schemeClr val="tx1"/>
                </a:solidFill>
                <a:effectLst/>
                <a:uLnTx/>
                <a:uFillTx/>
                <a:latin typeface="+mj-lt"/>
                <a:ea typeface="+mj-ea"/>
                <a:cs typeface="+mj-cs"/>
              </a:rPr>
              <a:t>Spectrum</a:t>
            </a:r>
            <a:r>
              <a:rPr lang="en-US" sz="3600" i="1" dirty="0" smtClean="0">
                <a:latin typeface="+mj-lt"/>
                <a:ea typeface="+mj-ea"/>
                <a:cs typeface="+mj-cs"/>
              </a:rPr>
              <a:t> of Interventions</a:t>
            </a:r>
            <a:endParaRPr kumimoji="0" lang="en-US"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extBox 6"/>
          <p:cNvSpPr txBox="1"/>
          <p:nvPr/>
        </p:nvSpPr>
        <p:spPr>
          <a:xfrm>
            <a:off x="914400" y="1600200"/>
            <a:ext cx="7620000" cy="2662267"/>
          </a:xfrm>
          <a:prstGeom prst="rect">
            <a:avLst/>
          </a:prstGeom>
          <a:gradFill>
            <a:gsLst>
              <a:gs pos="0">
                <a:schemeClr val="accent5">
                  <a:tint val="50000"/>
                  <a:satMod val="300000"/>
                  <a:alpha val="60000"/>
                </a:schemeClr>
              </a:gs>
              <a:gs pos="35000">
                <a:schemeClr val="accent5">
                  <a:tint val="37000"/>
                  <a:satMod val="300000"/>
                </a:schemeClr>
              </a:gs>
              <a:gs pos="100000">
                <a:schemeClr val="accent5">
                  <a:tint val="15000"/>
                  <a:satMod val="350000"/>
                </a:schemeClr>
              </a:gs>
            </a:gsLst>
          </a:gradFill>
          <a:ln/>
          <a:scene3d>
            <a:camera prst="orthographicFront"/>
            <a:lightRig rig="balanced" dir="t"/>
          </a:scene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b="1" dirty="0" smtClean="0"/>
              <a:t>Universal Strategies</a:t>
            </a:r>
          </a:p>
          <a:p>
            <a:pPr algn="ctr"/>
            <a:endParaRPr lang="en-US" sz="900" b="1" dirty="0" smtClean="0"/>
          </a:p>
          <a:p>
            <a:pPr>
              <a:buFont typeface="Wingdings" pitchFamily="2" charset="2"/>
              <a:buChar char="q"/>
            </a:pPr>
            <a:r>
              <a:rPr lang="en-US" dirty="0" smtClean="0"/>
              <a:t>  Target the general public &amp; designed to influence everyone.</a:t>
            </a:r>
          </a:p>
          <a:p>
            <a:endParaRPr lang="en-US" sz="800" dirty="0" smtClean="0"/>
          </a:p>
          <a:p>
            <a:pPr>
              <a:buFont typeface="Wingdings" pitchFamily="2" charset="2"/>
              <a:buChar char="q"/>
            </a:pPr>
            <a:r>
              <a:rPr lang="en-US" dirty="0" smtClean="0"/>
              <a:t>  Reduce suicide risk by: </a:t>
            </a:r>
          </a:p>
          <a:p>
            <a:pPr lvl="1">
              <a:buFont typeface="Arial" pitchFamily="34" charset="0"/>
              <a:buChar char="•"/>
            </a:pPr>
            <a:r>
              <a:rPr lang="en-US" dirty="0" smtClean="0"/>
              <a:t>  strengthening protective factors; </a:t>
            </a:r>
          </a:p>
          <a:p>
            <a:pPr lvl="1">
              <a:buFont typeface="Arial" pitchFamily="34" charset="0"/>
              <a:buChar char="•"/>
            </a:pPr>
            <a:r>
              <a:rPr lang="en-US" dirty="0" smtClean="0"/>
              <a:t>  removing barriers; </a:t>
            </a:r>
          </a:p>
          <a:p>
            <a:pPr lvl="1">
              <a:buFont typeface="Arial" pitchFamily="34" charset="0"/>
              <a:buChar char="•"/>
            </a:pPr>
            <a:r>
              <a:rPr lang="en-US" dirty="0" smtClean="0"/>
              <a:t>  enhancing knowledge; </a:t>
            </a:r>
          </a:p>
          <a:p>
            <a:pPr lvl="1">
              <a:buFont typeface="Arial" pitchFamily="34" charset="0"/>
              <a:buChar char="•"/>
            </a:pPr>
            <a:r>
              <a:rPr lang="en-US" dirty="0" smtClean="0"/>
              <a:t>  increasing access to help.</a:t>
            </a:r>
            <a:r>
              <a:rPr lang="en-US" b="1" dirty="0" smtClean="0"/>
              <a:t> </a:t>
            </a:r>
          </a:p>
          <a:p>
            <a:pPr lvl="1"/>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144780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Rectangle 4"/>
          <p:cNvSpPr>
            <a:spLocks noChangeArrowheads="1"/>
          </p:cNvSpPr>
          <p:nvPr/>
        </p:nvSpPr>
        <p:spPr bwMode="auto">
          <a:xfrm>
            <a:off x="304800" y="6324600"/>
            <a:ext cx="8412162" cy="57150"/>
          </a:xfrm>
          <a:prstGeom prst="rect">
            <a:avLst/>
          </a:prstGeom>
          <a:solidFill>
            <a:srgbClr val="9ED2EA"/>
          </a:solidFill>
          <a:ln w="9525" algn="ctr">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4098" name="Picture 2"/>
          <p:cNvPicPr>
            <a:picLocks noChangeAspect="1" noChangeArrowheads="1"/>
          </p:cNvPicPr>
          <p:nvPr/>
        </p:nvPicPr>
        <p:blipFill>
          <a:blip r:embed="rId3" cstate="print"/>
          <a:srcRect/>
          <a:stretch>
            <a:fillRect/>
          </a:stretch>
        </p:blipFill>
        <p:spPr bwMode="auto">
          <a:xfrm>
            <a:off x="1492161" y="2286000"/>
            <a:ext cx="6173516" cy="3200400"/>
          </a:xfrm>
          <a:prstGeom prst="rect">
            <a:avLst/>
          </a:prstGeom>
          <a:noFill/>
          <a:ln w="25400" algn="in">
            <a:noFill/>
            <a:miter lim="800000"/>
            <a:headEnd/>
            <a:tailEnd/>
          </a:ln>
          <a:effectLst/>
        </p:spPr>
      </p:pic>
      <p:sp>
        <p:nvSpPr>
          <p:cNvPr id="8" name="Title 1"/>
          <p:cNvSpPr txBox="1">
            <a:spLocks/>
          </p:cNvSpPr>
          <p:nvPr/>
        </p:nvSpPr>
        <p:spPr>
          <a:xfrm>
            <a:off x="457200" y="152400"/>
            <a:ext cx="8229600" cy="1143000"/>
          </a:xfrm>
          <a:prstGeom prst="rect">
            <a:avLst/>
          </a:prstGeom>
        </p:spPr>
        <p:txBody>
          <a:bodyPr vert="horz" lIns="91440" tIns="45720" rIns="91440" bIns="45720" rtlCol="0" anchor="ct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smtClean="0">
                <a:ln>
                  <a:noFill/>
                </a:ln>
                <a:solidFill>
                  <a:schemeClr val="tx1"/>
                </a:solidFill>
                <a:effectLst/>
                <a:uLnTx/>
                <a:uFillTx/>
                <a:latin typeface="+mj-lt"/>
                <a:ea typeface="+mj-ea"/>
                <a:cs typeface="+mj-cs"/>
              </a:rPr>
              <a:t>Development of the SPAP - </a:t>
            </a:r>
            <a:br>
              <a:rPr kumimoji="0" lang="en-US" sz="3600" b="1" i="1" u="none" strike="noStrike" kern="1200" cap="none" spc="0" normalizeH="0" baseline="0" noProof="0" dirty="0" smtClean="0">
                <a:ln>
                  <a:noFill/>
                </a:ln>
                <a:solidFill>
                  <a:schemeClr val="tx1"/>
                </a:solidFill>
                <a:effectLst/>
                <a:uLnTx/>
                <a:uFillTx/>
                <a:latin typeface="+mj-lt"/>
                <a:ea typeface="+mj-ea"/>
                <a:cs typeface="+mj-cs"/>
              </a:rPr>
            </a:br>
            <a:r>
              <a:rPr kumimoji="0" lang="en-US" sz="3600" b="0" i="1" u="none" strike="noStrike" kern="1200" cap="none" spc="0" normalizeH="0" baseline="0" noProof="0" dirty="0" smtClean="0">
                <a:ln>
                  <a:noFill/>
                </a:ln>
                <a:solidFill>
                  <a:schemeClr val="tx1"/>
                </a:solidFill>
                <a:effectLst/>
                <a:uLnTx/>
                <a:uFillTx/>
                <a:latin typeface="+mj-lt"/>
                <a:ea typeface="+mj-ea"/>
                <a:cs typeface="+mj-cs"/>
              </a:rPr>
              <a:t>Spectrum</a:t>
            </a:r>
            <a:r>
              <a:rPr lang="en-US" sz="3600" i="1" dirty="0" smtClean="0">
                <a:latin typeface="+mj-lt"/>
                <a:ea typeface="+mj-ea"/>
                <a:cs typeface="+mj-cs"/>
              </a:rPr>
              <a:t> of Interventions</a:t>
            </a:r>
            <a:endParaRPr kumimoji="0" lang="en-US"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9" name="TextBox 8"/>
          <p:cNvSpPr txBox="1"/>
          <p:nvPr/>
        </p:nvSpPr>
        <p:spPr>
          <a:xfrm>
            <a:off x="914400" y="2362200"/>
            <a:ext cx="7620000" cy="2185214"/>
          </a:xfrm>
          <a:prstGeom prst="rect">
            <a:avLst/>
          </a:prstGeom>
          <a:gradFill>
            <a:gsLst>
              <a:gs pos="0">
                <a:schemeClr val="accent5">
                  <a:tint val="50000"/>
                  <a:satMod val="300000"/>
                  <a:alpha val="60000"/>
                </a:schemeClr>
              </a:gs>
              <a:gs pos="35000">
                <a:schemeClr val="accent5">
                  <a:tint val="37000"/>
                  <a:satMod val="300000"/>
                </a:schemeClr>
              </a:gs>
              <a:gs pos="100000">
                <a:schemeClr val="accent5">
                  <a:tint val="15000"/>
                  <a:satMod val="350000"/>
                </a:schemeClr>
              </a:gs>
            </a:gsLst>
          </a:gradFill>
          <a:ln/>
          <a:scene3d>
            <a:camera prst="orthographicFront"/>
            <a:lightRig rig="balanced" dir="t"/>
          </a:scene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b="1" dirty="0" smtClean="0"/>
              <a:t>Selective Strategies</a:t>
            </a:r>
          </a:p>
          <a:p>
            <a:pPr algn="ctr"/>
            <a:endParaRPr lang="en-US" sz="900" b="1" dirty="0" smtClean="0"/>
          </a:p>
          <a:p>
            <a:pPr>
              <a:buFont typeface="Wingdings" pitchFamily="2" charset="2"/>
              <a:buChar char="q"/>
            </a:pPr>
            <a:r>
              <a:rPr lang="en-US" dirty="0" smtClean="0"/>
              <a:t>  Focus on at-risk groups with a greater probability of becoming suicidal.</a:t>
            </a:r>
          </a:p>
          <a:p>
            <a:endParaRPr lang="en-US" sz="800" dirty="0" smtClean="0"/>
          </a:p>
          <a:p>
            <a:pPr>
              <a:buFont typeface="Wingdings" pitchFamily="2" charset="2"/>
              <a:buChar char="q"/>
            </a:pPr>
            <a:r>
              <a:rPr lang="en-US" b="1" dirty="0" smtClean="0"/>
              <a:t>  </a:t>
            </a:r>
            <a:r>
              <a:rPr lang="en-US" dirty="0" smtClean="0"/>
              <a:t>Reduce suicide risk by preventing the onset of suicidal behaviors among specific subpopulations.</a:t>
            </a:r>
          </a:p>
          <a:p>
            <a:pPr lvl="1"/>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1684</TotalTime>
  <Words>1026</Words>
  <Application>Microsoft Office PowerPoint</Application>
  <PresentationFormat>On-screen Show (4:3)</PresentationFormat>
  <Paragraphs>193</Paragraphs>
  <Slides>21</Slides>
  <Notes>12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San Diego County Suicide Prevention Council (SPC)  Working Together to End Suicide</vt:lpstr>
      <vt:lpstr>Agenda</vt:lpstr>
      <vt:lpstr>Background</vt:lpstr>
      <vt:lpstr>Development of the SPAP -  Process</vt:lpstr>
      <vt:lpstr>SPAP Needs Assessment - Key Target Populations</vt:lpstr>
      <vt:lpstr>SPAP Needs Assessment - High Risk Populations</vt:lpstr>
      <vt:lpstr>PowerPoint Presentation</vt:lpstr>
      <vt:lpstr>PowerPoint Presentation</vt:lpstr>
      <vt:lpstr>PowerPoint Presentation</vt:lpstr>
      <vt:lpstr>PowerPoint Presentation</vt:lpstr>
      <vt:lpstr>Development of the SPAP -  Strategy Organization</vt:lpstr>
      <vt:lpstr>Universal Strategies Priority Objectives</vt:lpstr>
      <vt:lpstr>Selective Strategies Priority Objectives</vt:lpstr>
      <vt:lpstr>Indicated Strategies Priority Objectives</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Diego County Suicide Prevention Council (SPC)</dc:title>
  <dc:creator>hsalazar</dc:creator>
  <cp:lastModifiedBy>ylinqui</cp:lastModifiedBy>
  <cp:revision>55</cp:revision>
  <dcterms:created xsi:type="dcterms:W3CDTF">2011-09-26T20:06:34Z</dcterms:created>
  <dcterms:modified xsi:type="dcterms:W3CDTF">2013-10-03T22:56:49Z</dcterms:modified>
</cp:coreProperties>
</file>